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6" r:id="rId3"/>
    <p:sldId id="257" r:id="rId4"/>
    <p:sldId id="258" r:id="rId5"/>
    <p:sldId id="259" r:id="rId6"/>
    <p:sldId id="260" r:id="rId7"/>
    <p:sldId id="261" r:id="rId8"/>
    <p:sldId id="263"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2" r:id="rId27"/>
    <p:sldId id="281" r:id="rId28"/>
    <p:sldId id="283" r:id="rId29"/>
    <p:sldId id="284" r:id="rId30"/>
    <p:sldId id="287"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4584F-E692-48F6-9424-A16EF330417F}" v="11" dt="2023-09-22T15:03:36.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99" d="100"/>
          <a:sy n="99" d="100"/>
        </p:scale>
        <p:origin x="54" y="1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may Ighe" userId="2d7c60d626ddd362" providerId="LiveId" clId="{19C4584F-E692-48F6-9424-A16EF330417F}"/>
    <pc:docChg chg="modSld">
      <pc:chgData name="Tanmay Ighe" userId="2d7c60d626ddd362" providerId="LiveId" clId="{19C4584F-E692-48F6-9424-A16EF330417F}" dt="2023-09-22T15:03:14.337" v="9" actId="20577"/>
      <pc:docMkLst>
        <pc:docMk/>
      </pc:docMkLst>
      <pc:sldChg chg="modSp mod">
        <pc:chgData name="Tanmay Ighe" userId="2d7c60d626ddd362" providerId="LiveId" clId="{19C4584F-E692-48F6-9424-A16EF330417F}" dt="2023-09-22T15:03:14.337" v="9" actId="20577"/>
        <pc:sldMkLst>
          <pc:docMk/>
          <pc:sldMk cId="49943214" sldId="256"/>
        </pc:sldMkLst>
        <pc:spChg chg="mod">
          <ac:chgData name="Tanmay Ighe" userId="2d7c60d626ddd362" providerId="LiveId" clId="{19C4584F-E692-48F6-9424-A16EF330417F}" dt="2023-09-22T15:03:14.337" v="9" actId="20577"/>
          <ac:spMkLst>
            <pc:docMk/>
            <pc:sldMk cId="49943214" sldId="256"/>
            <ac:spMk id="3" creationId="{52E9882E-49A9-37CA-2150-C1ABCBF9B468}"/>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9/22/2023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9/22/2023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F866-67B7-63F3-81B4-580B33F907DF}"/>
              </a:ext>
            </a:extLst>
          </p:cNvPr>
          <p:cNvSpPr>
            <a:spLocks noGrp="1"/>
          </p:cNvSpPr>
          <p:nvPr>
            <p:ph type="ctrTitle"/>
          </p:nvPr>
        </p:nvSpPr>
        <p:spPr>
          <a:xfrm>
            <a:off x="1876425" y="477839"/>
            <a:ext cx="10168092" cy="1706561"/>
          </a:xfrm>
        </p:spPr>
        <p:txBody>
          <a:bodyPr>
            <a:normAutofit fontScale="90000"/>
          </a:bodyPr>
          <a:lstStyle/>
          <a:p>
            <a:pPr algn="ctr"/>
            <a:r>
              <a:rPr lang="en-US" sz="4800" b="1" dirty="0">
                <a:solidFill>
                  <a:schemeClr val="bg1"/>
                </a:solidFill>
              </a:rPr>
              <a:t>PREDICTION OF ENERGY PRODUCTION FOR COMBINED CYCLE POWER PLANT</a:t>
            </a:r>
            <a:endParaRPr lang="en-IN" dirty="0">
              <a:solidFill>
                <a:schemeClr val="bg1"/>
              </a:solidFill>
            </a:endParaRPr>
          </a:p>
        </p:txBody>
      </p:sp>
      <p:sp>
        <p:nvSpPr>
          <p:cNvPr id="3" name="Subtitle 2">
            <a:extLst>
              <a:ext uri="{FF2B5EF4-FFF2-40B4-BE49-F238E27FC236}">
                <a16:creationId xmlns:a16="http://schemas.microsoft.com/office/drawing/2014/main" id="{52E9882E-49A9-37CA-2150-C1ABCBF9B468}"/>
              </a:ext>
            </a:extLst>
          </p:cNvPr>
          <p:cNvSpPr>
            <a:spLocks noGrp="1"/>
          </p:cNvSpPr>
          <p:nvPr>
            <p:ph type="subTitle" idx="1"/>
          </p:nvPr>
        </p:nvSpPr>
        <p:spPr>
          <a:xfrm>
            <a:off x="1876425" y="2827867"/>
            <a:ext cx="8653924" cy="3552294"/>
          </a:xfrm>
        </p:spPr>
        <p:txBody>
          <a:bodyPr>
            <a:normAutofit fontScale="55000" lnSpcReduction="20000"/>
          </a:bodyPr>
          <a:lstStyle/>
          <a:p>
            <a:pPr marL="0" lvl="0" indent="0" algn="just" rtl="0">
              <a:spcBef>
                <a:spcPts val="1000"/>
              </a:spcBef>
              <a:spcAft>
                <a:spcPts val="0"/>
              </a:spcAft>
              <a:buSzPct val="79999"/>
              <a:buNone/>
            </a:pPr>
            <a:r>
              <a:rPr lang="en-US" dirty="0"/>
              <a:t>BY :</a:t>
            </a:r>
          </a:p>
          <a:p>
            <a:pPr marL="0" lvl="0" indent="0" algn="just" rtl="0">
              <a:spcBef>
                <a:spcPts val="1000"/>
              </a:spcBef>
              <a:spcAft>
                <a:spcPts val="0"/>
              </a:spcAft>
              <a:buSzPct val="80000"/>
              <a:buNone/>
            </a:pPr>
            <a:r>
              <a:rPr lang="en-US" sz="2000" dirty="0">
                <a:solidFill>
                  <a:schemeClr val="lt1"/>
                </a:solidFill>
              </a:rPr>
              <a:t>                                                                                                                                                                                  </a:t>
            </a:r>
            <a:r>
              <a:rPr lang="en-US" sz="2200" b="1" dirty="0">
                <a:solidFill>
                  <a:schemeClr val="bg1"/>
                </a:solidFill>
              </a:rPr>
              <a:t>CHANNABASAVA</a:t>
            </a:r>
            <a:endParaRPr lang="en-US" sz="2200" dirty="0">
              <a:solidFill>
                <a:schemeClr val="bg1"/>
              </a:solidFill>
            </a:endParaRPr>
          </a:p>
          <a:p>
            <a:pPr marL="0" lvl="0" indent="0" algn="just" rtl="0">
              <a:spcBef>
                <a:spcPts val="1000"/>
              </a:spcBef>
              <a:spcAft>
                <a:spcPts val="0"/>
              </a:spcAft>
              <a:buSzPct val="80000"/>
              <a:buNone/>
            </a:pPr>
            <a:r>
              <a:rPr lang="en-US" sz="2200" b="1" dirty="0">
                <a:solidFill>
                  <a:schemeClr val="bg1"/>
                </a:solidFill>
              </a:rPr>
              <a:t>                                                                                                                                                                     SIDDESHWAR PRASAD</a:t>
            </a:r>
            <a:endParaRPr lang="en-US" sz="2200" dirty="0">
              <a:solidFill>
                <a:schemeClr val="bg1"/>
              </a:solidFill>
            </a:endParaRPr>
          </a:p>
          <a:p>
            <a:pPr marL="0" lvl="0" indent="0" algn="just" rtl="0">
              <a:spcBef>
                <a:spcPts val="1000"/>
              </a:spcBef>
              <a:spcAft>
                <a:spcPts val="0"/>
              </a:spcAft>
              <a:buSzPct val="80000"/>
              <a:buNone/>
            </a:pPr>
            <a:r>
              <a:rPr lang="en-US" sz="2200" b="1" dirty="0">
                <a:solidFill>
                  <a:schemeClr val="bg1"/>
                </a:solidFill>
              </a:rPr>
              <a:t>                                                                                                                                                                     KARTHIK G</a:t>
            </a:r>
            <a:endParaRPr lang="en-US" sz="2200" dirty="0">
              <a:solidFill>
                <a:schemeClr val="bg1"/>
              </a:solidFill>
            </a:endParaRPr>
          </a:p>
          <a:p>
            <a:pPr marL="0" lvl="0" indent="0" algn="just" rtl="0">
              <a:spcBef>
                <a:spcPts val="1000"/>
              </a:spcBef>
              <a:spcAft>
                <a:spcPts val="0"/>
              </a:spcAft>
              <a:buSzPct val="80000"/>
              <a:buNone/>
            </a:pPr>
            <a:r>
              <a:rPr lang="en-US" sz="2200" b="1" dirty="0">
                <a:solidFill>
                  <a:schemeClr val="bg1"/>
                </a:solidFill>
              </a:rPr>
              <a:t>                                                                                                                                                                     SAPNA SANDU SURASE</a:t>
            </a:r>
            <a:endParaRPr lang="en-US" sz="2200" dirty="0">
              <a:solidFill>
                <a:schemeClr val="bg1"/>
              </a:solidFill>
            </a:endParaRPr>
          </a:p>
          <a:p>
            <a:pPr marL="0" lvl="0" indent="0" algn="just" rtl="0">
              <a:spcBef>
                <a:spcPts val="1000"/>
              </a:spcBef>
              <a:spcAft>
                <a:spcPts val="0"/>
              </a:spcAft>
              <a:buSzPct val="80000"/>
              <a:buNone/>
            </a:pPr>
            <a:r>
              <a:rPr lang="en-US" sz="2200" b="1" dirty="0">
                <a:solidFill>
                  <a:schemeClr val="bg1"/>
                </a:solidFill>
              </a:rPr>
              <a:t>                                                                                                                                                                     AISHWARAYA Ighepatil</a:t>
            </a:r>
          </a:p>
          <a:p>
            <a:pPr marL="0" lvl="0" indent="0" algn="just" rtl="0">
              <a:spcBef>
                <a:spcPts val="1000"/>
              </a:spcBef>
              <a:spcAft>
                <a:spcPts val="0"/>
              </a:spcAft>
              <a:buSzPct val="80000"/>
              <a:buNone/>
            </a:pPr>
            <a:r>
              <a:rPr lang="en-US" sz="2200" b="1" dirty="0">
                <a:solidFill>
                  <a:schemeClr val="bg1"/>
                </a:solidFill>
              </a:rPr>
              <a:t>                                                                                                                                                                     KALLURI MAHESH</a:t>
            </a:r>
            <a:endParaRPr lang="en-US" sz="2200" dirty="0">
              <a:solidFill>
                <a:schemeClr val="bg1"/>
              </a:solidFill>
            </a:endParaRPr>
          </a:p>
          <a:p>
            <a:pPr marL="0" lvl="0" indent="0" algn="just" rtl="0">
              <a:spcBef>
                <a:spcPts val="1000"/>
              </a:spcBef>
              <a:spcAft>
                <a:spcPts val="0"/>
              </a:spcAft>
              <a:buSzPct val="80000"/>
              <a:buNone/>
            </a:pPr>
            <a:r>
              <a:rPr lang="en-US" sz="2200" b="1" dirty="0">
                <a:solidFill>
                  <a:schemeClr val="bg1"/>
                </a:solidFill>
              </a:rPr>
              <a:t>                                                                                                                                                                      ANGITHA P                                                               </a:t>
            </a:r>
          </a:p>
          <a:p>
            <a:endParaRPr lang="en-IN" dirty="0"/>
          </a:p>
        </p:txBody>
      </p:sp>
    </p:spTree>
    <p:extLst>
      <p:ext uri="{BB962C8B-B14F-4D97-AF65-F5344CB8AC3E}">
        <p14:creationId xmlns:p14="http://schemas.microsoft.com/office/powerpoint/2010/main" val="49943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D0A4-BEC4-E688-C4B9-0C94EC9562C2}"/>
              </a:ext>
            </a:extLst>
          </p:cNvPr>
          <p:cNvSpPr>
            <a:spLocks noGrp="1"/>
          </p:cNvSpPr>
          <p:nvPr>
            <p:ph type="ctrTitle"/>
          </p:nvPr>
        </p:nvSpPr>
        <p:spPr>
          <a:xfrm>
            <a:off x="1876424" y="825909"/>
            <a:ext cx="8791575" cy="1010265"/>
          </a:xfrm>
        </p:spPr>
        <p:txBody>
          <a:bodyPr>
            <a:normAutofit fontScale="90000"/>
          </a:bodyPr>
          <a:lstStyle/>
          <a:p>
            <a:br>
              <a:rPr lang="en-US" sz="4800" b="1" dirty="0">
                <a:solidFill>
                  <a:schemeClr val="dk1"/>
                </a:solidFill>
                <a:latin typeface="Century Gothic"/>
                <a:ea typeface="Century Gothic"/>
                <a:cs typeface="Century Gothic"/>
                <a:sym typeface="Century Gothic"/>
              </a:rPr>
            </a:br>
            <a:br>
              <a:rPr lang="en-US" sz="4800" b="1" dirty="0">
                <a:solidFill>
                  <a:schemeClr val="dk1"/>
                </a:solidFill>
                <a:latin typeface="Century Gothic"/>
                <a:ea typeface="Century Gothic"/>
                <a:cs typeface="Century Gothic"/>
                <a:sym typeface="Century Gothic"/>
              </a:rPr>
            </a:br>
            <a:br>
              <a:rPr lang="en-US" sz="4800" b="1" dirty="0">
                <a:solidFill>
                  <a:schemeClr val="dk1"/>
                </a:solidFill>
                <a:latin typeface="Century Gothic"/>
                <a:ea typeface="Century Gothic"/>
                <a:cs typeface="Century Gothic"/>
                <a:sym typeface="Century Gothic"/>
              </a:rPr>
            </a:br>
            <a:br>
              <a:rPr lang="en-US" sz="4800" b="1" dirty="0">
                <a:solidFill>
                  <a:schemeClr val="dk1"/>
                </a:solidFill>
                <a:latin typeface="Century Gothic"/>
                <a:ea typeface="Century Gothic"/>
                <a:cs typeface="Century Gothic"/>
                <a:sym typeface="Century Gothic"/>
              </a:rPr>
            </a:br>
            <a:br>
              <a:rPr lang="en-US" sz="4800" b="1" dirty="0">
                <a:solidFill>
                  <a:schemeClr val="dk1"/>
                </a:solidFill>
                <a:latin typeface="Century Gothic"/>
                <a:ea typeface="Century Gothic"/>
                <a:cs typeface="Century Gothic"/>
                <a:sym typeface="Century Gothic"/>
              </a:rPr>
            </a:br>
            <a:br>
              <a:rPr lang="en-US" sz="4800" b="1" dirty="0">
                <a:solidFill>
                  <a:schemeClr val="dk1"/>
                </a:solidFill>
                <a:latin typeface="Century Gothic"/>
                <a:ea typeface="Century Gothic"/>
                <a:cs typeface="Century Gothic"/>
                <a:sym typeface="Century Gothic"/>
              </a:rPr>
            </a:br>
            <a:r>
              <a:rPr lang="en-US" sz="4800" b="1" cap="none" dirty="0">
                <a:solidFill>
                  <a:schemeClr val="dk1"/>
                </a:solidFill>
                <a:latin typeface="Century Gothic"/>
                <a:ea typeface="Century Gothic"/>
                <a:cs typeface="Century Gothic"/>
                <a:sym typeface="Century Gothic"/>
              </a:rPr>
              <a:t>Heatmap</a:t>
            </a:r>
            <a:br>
              <a:rPr lang="en-US" sz="4800" b="1" dirty="0">
                <a:solidFill>
                  <a:schemeClr val="dk1"/>
                </a:solidFill>
                <a:latin typeface="Century Gothic"/>
                <a:ea typeface="Century Gothic"/>
                <a:cs typeface="Century Gothic"/>
                <a:sym typeface="Century Gothic"/>
              </a:rPr>
            </a:br>
            <a:endParaRPr lang="en-IN" dirty="0"/>
          </a:p>
        </p:txBody>
      </p:sp>
      <p:sp>
        <p:nvSpPr>
          <p:cNvPr id="3" name="Subtitle 2">
            <a:extLst>
              <a:ext uri="{FF2B5EF4-FFF2-40B4-BE49-F238E27FC236}">
                <a16:creationId xmlns:a16="http://schemas.microsoft.com/office/drawing/2014/main" id="{C5ACB123-C161-9839-C6FA-5223D11F5983}"/>
              </a:ext>
            </a:extLst>
          </p:cNvPr>
          <p:cNvSpPr>
            <a:spLocks noGrp="1"/>
          </p:cNvSpPr>
          <p:nvPr>
            <p:ph type="subTitle" idx="1"/>
          </p:nvPr>
        </p:nvSpPr>
        <p:spPr>
          <a:xfrm>
            <a:off x="6843252" y="1268361"/>
            <a:ext cx="3824747" cy="4365523"/>
          </a:xfrm>
        </p:spPr>
        <p:txBody>
          <a:bodyPr>
            <a:normAutofit fontScale="92500"/>
          </a:bodyPr>
          <a:lstStyle/>
          <a:p>
            <a:pPr marL="285750" marR="0" lvl="0" indent="-285750" algn="l" rtl="0">
              <a:spcBef>
                <a:spcPts val="0"/>
              </a:spcBef>
              <a:spcAft>
                <a:spcPts val="0"/>
              </a:spcAft>
              <a:buClr>
                <a:schemeClr val="dk1"/>
              </a:buClr>
              <a:buSzPts val="1800"/>
              <a:buFont typeface="Arial"/>
              <a:buChar char="•"/>
            </a:pPr>
            <a:r>
              <a:rPr lang="en-US" sz="2000" cap="none" dirty="0">
                <a:solidFill>
                  <a:schemeClr val="bg1"/>
                </a:solidFill>
                <a:latin typeface="Century Gothic"/>
                <a:ea typeface="Century Gothic"/>
                <a:cs typeface="Century Gothic"/>
                <a:sym typeface="Century Gothic"/>
              </a:rPr>
              <a:t>The temperature and exhaust vacuum have a strong negative correlation with the target variable as their correlation coefficients are -0.95 and -0.87.</a:t>
            </a:r>
            <a:endParaRPr lang="en-US" cap="none" dirty="0">
              <a:solidFill>
                <a:schemeClr val="bg1"/>
              </a:solidFill>
            </a:endParaRPr>
          </a:p>
          <a:p>
            <a:pPr marL="0" marR="0" lvl="0" indent="0" algn="l" rtl="0">
              <a:spcBef>
                <a:spcPts val="0"/>
              </a:spcBef>
              <a:spcAft>
                <a:spcPts val="0"/>
              </a:spcAft>
              <a:buNone/>
            </a:pPr>
            <a:endParaRPr lang="en-US" sz="2000" cap="none" dirty="0">
              <a:solidFill>
                <a:schemeClr val="bg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800"/>
              <a:buFont typeface="Arial"/>
              <a:buChar char="•"/>
            </a:pPr>
            <a:r>
              <a:rPr lang="en-US" sz="2000" cap="none" dirty="0">
                <a:solidFill>
                  <a:schemeClr val="bg1"/>
                </a:solidFill>
                <a:latin typeface="Century Gothic"/>
                <a:ea typeface="Century Gothic"/>
                <a:cs typeface="Century Gothic"/>
                <a:sym typeface="Century Gothic"/>
              </a:rPr>
              <a:t>Amb pressure and r humidity have a weak positive correlation with energy production with correlation coefficients of 0.52 and 0.39.</a:t>
            </a:r>
          </a:p>
          <a:p>
            <a:endParaRPr lang="en-IN" dirty="0"/>
          </a:p>
        </p:txBody>
      </p:sp>
      <p:pic>
        <p:nvPicPr>
          <p:cNvPr id="4" name="Google Shape;306;p9">
            <a:extLst>
              <a:ext uri="{FF2B5EF4-FFF2-40B4-BE49-F238E27FC236}">
                <a16:creationId xmlns:a16="http://schemas.microsoft.com/office/drawing/2014/main" id="{F382F02C-D123-2E8D-FE64-4359AAD9FE89}"/>
              </a:ext>
            </a:extLst>
          </p:cNvPr>
          <p:cNvPicPr preferRelativeResize="0"/>
          <p:nvPr/>
        </p:nvPicPr>
        <p:blipFill rotWithShape="1">
          <a:blip r:embed="rId2">
            <a:alphaModFix/>
          </a:blip>
          <a:srcRect/>
          <a:stretch/>
        </p:blipFill>
        <p:spPr>
          <a:xfrm>
            <a:off x="860321" y="1484670"/>
            <a:ext cx="5820698" cy="4149214"/>
          </a:xfrm>
          <a:prstGeom prst="rect">
            <a:avLst/>
          </a:prstGeom>
          <a:noFill/>
          <a:ln>
            <a:noFill/>
          </a:ln>
        </p:spPr>
      </p:pic>
    </p:spTree>
    <p:extLst>
      <p:ext uri="{BB962C8B-B14F-4D97-AF65-F5344CB8AC3E}">
        <p14:creationId xmlns:p14="http://schemas.microsoft.com/office/powerpoint/2010/main" val="3234357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279DA-65F5-54E9-5C11-3CC83AF9E568}"/>
              </a:ext>
            </a:extLst>
          </p:cNvPr>
          <p:cNvSpPr>
            <a:spLocks noGrp="1"/>
          </p:cNvSpPr>
          <p:nvPr>
            <p:ph type="ctrTitle"/>
          </p:nvPr>
        </p:nvSpPr>
        <p:spPr>
          <a:xfrm>
            <a:off x="1876424" y="835742"/>
            <a:ext cx="8791575" cy="884904"/>
          </a:xfrm>
        </p:spPr>
        <p:txBody>
          <a:bodyPr>
            <a:normAutofit/>
          </a:bodyPr>
          <a:lstStyle/>
          <a:p>
            <a:r>
              <a:rPr lang="en-US" sz="3200" b="1" cap="none" dirty="0">
                <a:solidFill>
                  <a:schemeClr val="bg1"/>
                </a:solidFill>
                <a:latin typeface="Arial"/>
                <a:ea typeface="Arial"/>
                <a:cs typeface="Arial"/>
                <a:sym typeface="Arial"/>
              </a:rPr>
              <a:t>Correlation among the variables</a:t>
            </a:r>
            <a:r>
              <a:rPr lang="en-US" sz="3200" cap="none" dirty="0">
                <a:solidFill>
                  <a:schemeClr val="bg1"/>
                </a:solidFill>
              </a:rPr>
              <a:t>:</a:t>
            </a:r>
            <a:endParaRPr lang="en-IN" sz="3200" cap="none" dirty="0">
              <a:solidFill>
                <a:schemeClr val="bg1"/>
              </a:solidFill>
            </a:endParaRPr>
          </a:p>
        </p:txBody>
      </p:sp>
      <p:sp>
        <p:nvSpPr>
          <p:cNvPr id="3" name="Subtitle 2">
            <a:extLst>
              <a:ext uri="{FF2B5EF4-FFF2-40B4-BE49-F238E27FC236}">
                <a16:creationId xmlns:a16="http://schemas.microsoft.com/office/drawing/2014/main" id="{F20DCFED-C746-4749-6225-795C9A19F977}"/>
              </a:ext>
            </a:extLst>
          </p:cNvPr>
          <p:cNvSpPr>
            <a:spLocks noGrp="1"/>
          </p:cNvSpPr>
          <p:nvPr>
            <p:ph type="subTitle" idx="1"/>
          </p:nvPr>
        </p:nvSpPr>
        <p:spPr>
          <a:xfrm>
            <a:off x="1630618" y="2054942"/>
            <a:ext cx="8791575" cy="3834581"/>
          </a:xfrm>
        </p:spPr>
        <p:txBody>
          <a:bodyPr/>
          <a:lstStyle/>
          <a:p>
            <a:pPr marL="342900" lvl="0" indent="-342900" algn="just" rtl="0">
              <a:spcBef>
                <a:spcPts val="0"/>
              </a:spcBef>
              <a:spcAft>
                <a:spcPts val="0"/>
              </a:spcAft>
              <a:buSzPts val="1440"/>
              <a:buFont typeface="Noto Sans Symbols"/>
              <a:buChar char="❖"/>
            </a:pPr>
            <a:r>
              <a:rPr lang="en-US" cap="none" dirty="0">
                <a:solidFill>
                  <a:schemeClr val="bg1"/>
                </a:solidFill>
                <a:latin typeface="Arial"/>
                <a:ea typeface="Arial"/>
                <a:cs typeface="Arial"/>
                <a:sym typeface="Arial"/>
              </a:rPr>
              <a:t>From these scatter plots, temperature shows the strongest linear relationship (negative) with the hourly electrical energy output.</a:t>
            </a:r>
            <a:endParaRPr lang="en-US" cap="none" dirty="0">
              <a:solidFill>
                <a:schemeClr val="bg1"/>
              </a:solidFill>
            </a:endParaRPr>
          </a:p>
          <a:p>
            <a:pPr marL="342900" lvl="0" indent="-342900" algn="just" rtl="0">
              <a:spcBef>
                <a:spcPts val="1000"/>
              </a:spcBef>
              <a:spcAft>
                <a:spcPts val="0"/>
              </a:spcAft>
              <a:buSzPts val="1440"/>
              <a:buFont typeface="Noto Sans Symbols"/>
              <a:buChar char="❖"/>
            </a:pPr>
            <a:r>
              <a:rPr lang="en-US" cap="none" dirty="0">
                <a:solidFill>
                  <a:schemeClr val="bg1"/>
                </a:solidFill>
                <a:latin typeface="Arial"/>
                <a:ea typeface="Arial"/>
                <a:cs typeface="Arial"/>
                <a:sym typeface="Arial"/>
              </a:rPr>
              <a:t>Exhaust vacuum appears to have a linear relationship(negative),though at a lesser extent.</a:t>
            </a:r>
            <a:endParaRPr lang="en-US" cap="none" dirty="0">
              <a:solidFill>
                <a:schemeClr val="bg1"/>
              </a:solidFill>
            </a:endParaRPr>
          </a:p>
          <a:p>
            <a:pPr marL="342900" lvl="0" indent="-342900" algn="just" rtl="0">
              <a:spcBef>
                <a:spcPts val="1000"/>
              </a:spcBef>
              <a:spcAft>
                <a:spcPts val="0"/>
              </a:spcAft>
              <a:buSzPts val="1440"/>
              <a:buFont typeface="Noto Sans Symbols"/>
              <a:buChar char="❖"/>
            </a:pPr>
            <a:r>
              <a:rPr lang="en-US" cap="none" dirty="0">
                <a:solidFill>
                  <a:schemeClr val="bg1"/>
                </a:solidFill>
                <a:latin typeface="Arial"/>
                <a:ea typeface="Arial"/>
                <a:cs typeface="Arial"/>
                <a:sym typeface="Arial"/>
              </a:rPr>
              <a:t>The ambient pressure seems to have a weak linear(positive) correlation with the output.</a:t>
            </a:r>
            <a:endParaRPr lang="en-US" cap="none" dirty="0">
              <a:solidFill>
                <a:schemeClr val="bg1"/>
              </a:solidFill>
            </a:endParaRPr>
          </a:p>
          <a:p>
            <a:pPr marL="342900" lvl="0" indent="-342900" algn="just" rtl="0">
              <a:spcBef>
                <a:spcPts val="1000"/>
              </a:spcBef>
              <a:spcAft>
                <a:spcPts val="0"/>
              </a:spcAft>
              <a:buSzPts val="1440"/>
              <a:buFont typeface="Noto Sans Symbols"/>
              <a:buChar char="❖"/>
            </a:pPr>
            <a:r>
              <a:rPr lang="en-US" cap="none" dirty="0">
                <a:solidFill>
                  <a:schemeClr val="bg1"/>
                </a:solidFill>
                <a:latin typeface="Arial"/>
                <a:ea typeface="Arial"/>
                <a:cs typeface="Arial"/>
                <a:sym typeface="Arial"/>
              </a:rPr>
              <a:t>Relative humidity appears to have little(positive)to no impact on the output.</a:t>
            </a:r>
            <a:endParaRPr lang="en-US" cap="none" dirty="0">
              <a:solidFill>
                <a:schemeClr val="bg1"/>
              </a:solidFill>
            </a:endParaRPr>
          </a:p>
          <a:p>
            <a:endParaRPr lang="en-IN" dirty="0"/>
          </a:p>
        </p:txBody>
      </p:sp>
    </p:spTree>
    <p:extLst>
      <p:ext uri="{BB962C8B-B14F-4D97-AF65-F5344CB8AC3E}">
        <p14:creationId xmlns:p14="http://schemas.microsoft.com/office/powerpoint/2010/main" val="2563536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65E1-C6B5-E7C3-B409-2EA7C5103C05}"/>
              </a:ext>
            </a:extLst>
          </p:cNvPr>
          <p:cNvSpPr>
            <a:spLocks noGrp="1"/>
          </p:cNvSpPr>
          <p:nvPr>
            <p:ph type="title"/>
          </p:nvPr>
        </p:nvSpPr>
        <p:spPr>
          <a:xfrm>
            <a:off x="1141413" y="521110"/>
            <a:ext cx="9905998" cy="1002890"/>
          </a:xfrm>
        </p:spPr>
        <p:txBody>
          <a:bodyPr>
            <a:normAutofit fontScale="90000"/>
          </a:bodyPr>
          <a:lstStyle/>
          <a:p>
            <a:br>
              <a:rPr lang="en-US" sz="3600" b="1" dirty="0">
                <a:solidFill>
                  <a:schemeClr val="dk1"/>
                </a:solidFill>
                <a:latin typeface="Century Gothic"/>
                <a:ea typeface="Century Gothic"/>
                <a:cs typeface="Century Gothic"/>
                <a:sym typeface="Century Gothic"/>
              </a:rPr>
            </a:br>
            <a:r>
              <a:rPr lang="en-US" sz="3600" b="1" cap="none" dirty="0">
                <a:solidFill>
                  <a:schemeClr val="dk1"/>
                </a:solidFill>
                <a:latin typeface="Century Gothic"/>
                <a:ea typeface="Century Gothic"/>
                <a:cs typeface="Century Gothic"/>
                <a:sym typeface="Century Gothic"/>
              </a:rPr>
              <a:t>Normal distribution</a:t>
            </a:r>
            <a:br>
              <a:rPr lang="en-US" sz="3600" b="1" dirty="0">
                <a:solidFill>
                  <a:schemeClr val="dk1"/>
                </a:solidFill>
                <a:latin typeface="Century Gothic"/>
                <a:ea typeface="Century Gothic"/>
                <a:cs typeface="Century Gothic"/>
                <a:sym typeface="Century Gothic"/>
              </a:rPr>
            </a:br>
            <a:endParaRPr lang="en-IN" dirty="0"/>
          </a:p>
        </p:txBody>
      </p:sp>
      <p:pic>
        <p:nvPicPr>
          <p:cNvPr id="4" name="Google Shape;320;p11">
            <a:extLst>
              <a:ext uri="{FF2B5EF4-FFF2-40B4-BE49-F238E27FC236}">
                <a16:creationId xmlns:a16="http://schemas.microsoft.com/office/drawing/2014/main" id="{88D4DACF-C469-EEE2-0D06-9DDC88538258}"/>
              </a:ext>
            </a:extLst>
          </p:cNvPr>
          <p:cNvPicPr preferRelativeResize="0">
            <a:picLocks noGrp="1"/>
          </p:cNvPicPr>
          <p:nvPr>
            <p:ph idx="1"/>
          </p:nvPr>
        </p:nvPicPr>
        <p:blipFill rotWithShape="1">
          <a:blip r:embed="rId2">
            <a:alphaModFix/>
          </a:blip>
          <a:srcRect/>
          <a:stretch/>
        </p:blipFill>
        <p:spPr>
          <a:xfrm>
            <a:off x="680959" y="1563330"/>
            <a:ext cx="3667431" cy="25170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Google Shape;321;p11">
            <a:extLst>
              <a:ext uri="{FF2B5EF4-FFF2-40B4-BE49-F238E27FC236}">
                <a16:creationId xmlns:a16="http://schemas.microsoft.com/office/drawing/2014/main" id="{0097D5D4-A1F8-05D0-E717-66AF2625E2DD}"/>
              </a:ext>
            </a:extLst>
          </p:cNvPr>
          <p:cNvPicPr preferRelativeResize="0"/>
          <p:nvPr/>
        </p:nvPicPr>
        <p:blipFill rotWithShape="1">
          <a:blip r:embed="rId3">
            <a:alphaModFix/>
          </a:blip>
          <a:srcRect/>
          <a:stretch/>
        </p:blipFill>
        <p:spPr>
          <a:xfrm>
            <a:off x="4656444" y="1524000"/>
            <a:ext cx="3597737" cy="25170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Google Shape;322;p11">
            <a:extLst>
              <a:ext uri="{FF2B5EF4-FFF2-40B4-BE49-F238E27FC236}">
                <a16:creationId xmlns:a16="http://schemas.microsoft.com/office/drawing/2014/main" id="{F68F5629-2F55-06E9-4C2F-6C05168F7E37}"/>
              </a:ext>
            </a:extLst>
          </p:cNvPr>
          <p:cNvPicPr preferRelativeResize="0"/>
          <p:nvPr/>
        </p:nvPicPr>
        <p:blipFill rotWithShape="1">
          <a:blip r:embed="rId4">
            <a:alphaModFix/>
          </a:blip>
          <a:srcRect/>
          <a:stretch/>
        </p:blipFill>
        <p:spPr>
          <a:xfrm>
            <a:off x="8562235" y="1385675"/>
            <a:ext cx="3393791" cy="25170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Google Shape;323;p11">
            <a:extLst>
              <a:ext uri="{FF2B5EF4-FFF2-40B4-BE49-F238E27FC236}">
                <a16:creationId xmlns:a16="http://schemas.microsoft.com/office/drawing/2014/main" id="{A46CFAEE-A489-BFE1-A6E4-A8B11ABB67EB}"/>
              </a:ext>
            </a:extLst>
          </p:cNvPr>
          <p:cNvPicPr preferRelativeResize="0"/>
          <p:nvPr/>
        </p:nvPicPr>
        <p:blipFill rotWithShape="1">
          <a:blip r:embed="rId5">
            <a:alphaModFix/>
          </a:blip>
          <a:srcRect/>
          <a:stretch/>
        </p:blipFill>
        <p:spPr>
          <a:xfrm>
            <a:off x="680958" y="4304014"/>
            <a:ext cx="3667431" cy="23934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oogle Shape;324;p11">
            <a:extLst>
              <a:ext uri="{FF2B5EF4-FFF2-40B4-BE49-F238E27FC236}">
                <a16:creationId xmlns:a16="http://schemas.microsoft.com/office/drawing/2014/main" id="{6AF622F8-80B7-C531-A32F-50AD31DE6BFC}"/>
              </a:ext>
            </a:extLst>
          </p:cNvPr>
          <p:cNvPicPr preferRelativeResize="0"/>
          <p:nvPr/>
        </p:nvPicPr>
        <p:blipFill rotWithShape="1">
          <a:blip r:embed="rId6">
            <a:alphaModFix/>
          </a:blip>
          <a:srcRect/>
          <a:stretch/>
        </p:blipFill>
        <p:spPr>
          <a:xfrm>
            <a:off x="4700689" y="4213795"/>
            <a:ext cx="7255337" cy="2483701"/>
          </a:xfrm>
          <a:prstGeom prst="rect">
            <a:avLst/>
          </a:prstGeom>
          <a:noFill/>
          <a:ln>
            <a:noFill/>
          </a:ln>
        </p:spPr>
      </p:pic>
    </p:spTree>
    <p:extLst>
      <p:ext uri="{BB962C8B-B14F-4D97-AF65-F5344CB8AC3E}">
        <p14:creationId xmlns:p14="http://schemas.microsoft.com/office/powerpoint/2010/main" val="1698393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8D4E-4C3B-A55B-77C8-1F2514E364B8}"/>
              </a:ext>
            </a:extLst>
          </p:cNvPr>
          <p:cNvSpPr>
            <a:spLocks noGrp="1"/>
          </p:cNvSpPr>
          <p:nvPr>
            <p:ph type="title"/>
          </p:nvPr>
        </p:nvSpPr>
        <p:spPr>
          <a:xfrm>
            <a:off x="1141413" y="618518"/>
            <a:ext cx="9905998" cy="1141456"/>
          </a:xfrm>
        </p:spPr>
        <p:txBody>
          <a:bodyPr/>
          <a:lstStyle/>
          <a:p>
            <a:r>
              <a:rPr lang="en-US" sz="3600" b="1" cap="none" dirty="0">
                <a:solidFill>
                  <a:schemeClr val="bg1"/>
                </a:solidFill>
              </a:rPr>
              <a:t>Normalization:</a:t>
            </a:r>
            <a:endParaRPr lang="en-IN" cap="none" dirty="0">
              <a:solidFill>
                <a:schemeClr val="bg1"/>
              </a:solidFill>
            </a:endParaRPr>
          </a:p>
        </p:txBody>
      </p:sp>
      <p:sp>
        <p:nvSpPr>
          <p:cNvPr id="3" name="Content Placeholder 2">
            <a:extLst>
              <a:ext uri="{FF2B5EF4-FFF2-40B4-BE49-F238E27FC236}">
                <a16:creationId xmlns:a16="http://schemas.microsoft.com/office/drawing/2014/main" id="{5554D1CF-9C56-8415-440E-4BF205B88854}"/>
              </a:ext>
            </a:extLst>
          </p:cNvPr>
          <p:cNvSpPr>
            <a:spLocks noGrp="1"/>
          </p:cNvSpPr>
          <p:nvPr>
            <p:ph idx="1"/>
          </p:nvPr>
        </p:nvSpPr>
        <p:spPr>
          <a:xfrm>
            <a:off x="1141412" y="1661652"/>
            <a:ext cx="9905999" cy="4129549"/>
          </a:xfrm>
        </p:spPr>
        <p:txBody>
          <a:bodyPr/>
          <a:lstStyle/>
          <a:p>
            <a:pPr lvl="0" algn="l" rtl="0">
              <a:spcBef>
                <a:spcPts val="0"/>
              </a:spcBef>
              <a:spcAft>
                <a:spcPts val="0"/>
              </a:spcAft>
              <a:buSzPts val="1440"/>
              <a:buFont typeface="Wingdings" panose="05000000000000000000" pitchFamily="2" charset="2"/>
              <a:buChar char="v"/>
            </a:pPr>
            <a:r>
              <a:rPr lang="en-US" dirty="0">
                <a:solidFill>
                  <a:schemeClr val="bg1"/>
                </a:solidFill>
              </a:rPr>
              <a:t>Splitting the data set:</a:t>
            </a:r>
          </a:p>
          <a:p>
            <a:pPr lvl="0" algn="l" rtl="0">
              <a:spcBef>
                <a:spcPts val="1000"/>
              </a:spcBef>
              <a:spcAft>
                <a:spcPts val="0"/>
              </a:spcAft>
              <a:buSzPts val="1440"/>
              <a:buFont typeface="Wingdings" panose="05000000000000000000" pitchFamily="2" charset="2"/>
              <a:buChar char="v"/>
            </a:pPr>
            <a:r>
              <a:rPr lang="en-US" dirty="0">
                <a:solidFill>
                  <a:schemeClr val="bg1"/>
                </a:solidFill>
              </a:rPr>
              <a:t>X is independent variables and Y is dependent variable</a:t>
            </a:r>
          </a:p>
          <a:p>
            <a:pPr lvl="0" algn="l" rtl="0">
              <a:spcBef>
                <a:spcPts val="1000"/>
              </a:spcBef>
              <a:spcAft>
                <a:spcPts val="0"/>
              </a:spcAft>
              <a:buSzPts val="1440"/>
              <a:buFont typeface="Wingdings" panose="05000000000000000000" pitchFamily="2" charset="2"/>
              <a:buChar char="v"/>
            </a:pPr>
            <a:r>
              <a:rPr lang="en-US" dirty="0">
                <a:solidFill>
                  <a:schemeClr val="bg1"/>
                </a:solidFill>
              </a:rPr>
              <a:t>Data is splitted in train and test</a:t>
            </a:r>
          </a:p>
          <a:p>
            <a:pPr lvl="0" algn="l" rtl="0">
              <a:spcBef>
                <a:spcPts val="1000"/>
              </a:spcBef>
              <a:spcAft>
                <a:spcPts val="0"/>
              </a:spcAft>
              <a:buSzPts val="1440"/>
              <a:buFont typeface="Wingdings" panose="05000000000000000000" pitchFamily="2" charset="2"/>
              <a:buChar char="v"/>
            </a:pPr>
            <a:r>
              <a:rPr lang="en-US" dirty="0">
                <a:solidFill>
                  <a:schemeClr val="bg1"/>
                </a:solidFill>
              </a:rPr>
              <a:t>Train dataset containing 7532 observations and 4 variables.</a:t>
            </a:r>
          </a:p>
          <a:p>
            <a:pPr lvl="0" algn="l" rtl="0">
              <a:spcBef>
                <a:spcPts val="1000"/>
              </a:spcBef>
              <a:spcAft>
                <a:spcPts val="0"/>
              </a:spcAft>
              <a:buSzPts val="1440"/>
              <a:buFont typeface="Wingdings" panose="05000000000000000000" pitchFamily="2" charset="2"/>
              <a:buChar char="v"/>
            </a:pPr>
            <a:r>
              <a:rPr lang="en-US" dirty="0">
                <a:solidFill>
                  <a:schemeClr val="bg1"/>
                </a:solidFill>
              </a:rPr>
              <a:t>Test dataset containing 1884 observations and 4 variables.</a:t>
            </a:r>
          </a:p>
          <a:p>
            <a:endParaRPr lang="en-IN" dirty="0"/>
          </a:p>
        </p:txBody>
      </p:sp>
    </p:spTree>
    <p:extLst>
      <p:ext uri="{BB962C8B-B14F-4D97-AF65-F5344CB8AC3E}">
        <p14:creationId xmlns:p14="http://schemas.microsoft.com/office/powerpoint/2010/main" val="1033367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29C3-F3E2-273C-82FA-790F2B691A58}"/>
              </a:ext>
            </a:extLst>
          </p:cNvPr>
          <p:cNvSpPr>
            <a:spLocks noGrp="1"/>
          </p:cNvSpPr>
          <p:nvPr>
            <p:ph type="title"/>
          </p:nvPr>
        </p:nvSpPr>
        <p:spPr>
          <a:xfrm>
            <a:off x="1141413" y="618518"/>
            <a:ext cx="9905998" cy="1200450"/>
          </a:xfrm>
        </p:spPr>
        <p:txBody>
          <a:bodyPr/>
          <a:lstStyle/>
          <a:p>
            <a:r>
              <a:rPr lang="en-US" sz="3600" b="1" cap="none" dirty="0">
                <a:solidFill>
                  <a:schemeClr val="bg1"/>
                </a:solidFill>
              </a:rPr>
              <a:t>Feature engineering</a:t>
            </a:r>
            <a:endParaRPr lang="en-IN" cap="none" dirty="0">
              <a:solidFill>
                <a:schemeClr val="bg1"/>
              </a:solidFill>
            </a:endParaRPr>
          </a:p>
        </p:txBody>
      </p:sp>
      <p:sp>
        <p:nvSpPr>
          <p:cNvPr id="3" name="Content Placeholder 2">
            <a:extLst>
              <a:ext uri="{FF2B5EF4-FFF2-40B4-BE49-F238E27FC236}">
                <a16:creationId xmlns:a16="http://schemas.microsoft.com/office/drawing/2014/main" id="{1F3D3D43-7E6B-B27F-C86E-6B457B7DA5F8}"/>
              </a:ext>
            </a:extLst>
          </p:cNvPr>
          <p:cNvSpPr>
            <a:spLocks noGrp="1"/>
          </p:cNvSpPr>
          <p:nvPr>
            <p:ph idx="1"/>
          </p:nvPr>
        </p:nvSpPr>
        <p:spPr>
          <a:xfrm>
            <a:off x="1141412" y="1818968"/>
            <a:ext cx="9905999" cy="3972233"/>
          </a:xfrm>
        </p:spPr>
        <p:txBody>
          <a:bodyPr>
            <a:normAutofit lnSpcReduction="10000"/>
          </a:bodyPr>
          <a:lstStyle/>
          <a:p>
            <a:pPr lvl="0" algn="l" rtl="0">
              <a:spcBef>
                <a:spcPts val="0"/>
              </a:spcBef>
              <a:spcAft>
                <a:spcPts val="0"/>
              </a:spcAft>
              <a:buSzPts val="1280"/>
              <a:buFont typeface="Wingdings" panose="05000000000000000000" pitchFamily="2" charset="2"/>
              <a:buChar char="v"/>
            </a:pPr>
            <a:r>
              <a:rPr lang="en-US" sz="2400" dirty="0">
                <a:solidFill>
                  <a:schemeClr val="bg1"/>
                </a:solidFill>
              </a:rPr>
              <a:t>The initial observation of the data suggest that we will need to use a linear regression model to predict the power output.</a:t>
            </a:r>
            <a:endParaRPr lang="en-US" dirty="0">
              <a:solidFill>
                <a:schemeClr val="bg1"/>
              </a:solidFill>
            </a:endParaRPr>
          </a:p>
          <a:p>
            <a:pPr lvl="0" algn="l" rtl="0">
              <a:spcBef>
                <a:spcPts val="1000"/>
              </a:spcBef>
              <a:spcAft>
                <a:spcPts val="0"/>
              </a:spcAft>
              <a:buSzPts val="1280"/>
              <a:buFont typeface="Wingdings" panose="05000000000000000000" pitchFamily="2" charset="2"/>
              <a:buChar char="v"/>
            </a:pPr>
            <a:r>
              <a:rPr lang="en-US" sz="2400" dirty="0">
                <a:solidFill>
                  <a:schemeClr val="bg1"/>
                </a:solidFill>
              </a:rPr>
              <a:t>The actual observed value is 481.30, which is not very far from predicted value 480.27</a:t>
            </a:r>
            <a:endParaRPr lang="en-US" dirty="0">
              <a:solidFill>
                <a:schemeClr val="bg1"/>
              </a:solidFill>
            </a:endParaRPr>
          </a:p>
          <a:p>
            <a:pPr lvl="0" algn="l" rtl="0">
              <a:spcBef>
                <a:spcPts val="1000"/>
              </a:spcBef>
              <a:spcAft>
                <a:spcPts val="0"/>
              </a:spcAft>
              <a:buSzPts val="1280"/>
              <a:buFont typeface="Wingdings" panose="05000000000000000000" pitchFamily="2" charset="2"/>
              <a:buChar char="v"/>
            </a:pPr>
            <a:r>
              <a:rPr lang="en-US" sz="2400" dirty="0">
                <a:solidFill>
                  <a:schemeClr val="bg1"/>
                </a:solidFill>
              </a:rPr>
              <a:t>Sklearn library, which provides different machine learning models.</a:t>
            </a:r>
            <a:endParaRPr lang="en-US" dirty="0">
              <a:solidFill>
                <a:schemeClr val="bg1"/>
              </a:solidFill>
            </a:endParaRPr>
          </a:p>
          <a:p>
            <a:pPr marL="0" lvl="0" indent="0" algn="l" rtl="0">
              <a:spcBef>
                <a:spcPts val="1000"/>
              </a:spcBef>
              <a:spcAft>
                <a:spcPts val="0"/>
              </a:spcAft>
              <a:buClr>
                <a:schemeClr val="dk1"/>
              </a:buClr>
              <a:buSzPts val="1280"/>
              <a:buNone/>
            </a:pPr>
            <a:r>
              <a:rPr lang="en-US" sz="2400" b="1" dirty="0">
                <a:solidFill>
                  <a:schemeClr val="dk1"/>
                </a:solidFill>
              </a:rPr>
              <a:t>Feature selection: </a:t>
            </a:r>
          </a:p>
          <a:p>
            <a:pPr lvl="0" algn="l" rtl="0">
              <a:spcBef>
                <a:spcPts val="1000"/>
              </a:spcBef>
              <a:spcAft>
                <a:spcPts val="0"/>
              </a:spcAft>
              <a:buSzPts val="1280"/>
              <a:buFont typeface="Wingdings" panose="05000000000000000000" pitchFamily="2" charset="2"/>
              <a:buChar char="v"/>
            </a:pPr>
            <a:r>
              <a:rPr lang="en-US" sz="2400" dirty="0">
                <a:solidFill>
                  <a:schemeClr val="bg1"/>
                </a:solidFill>
              </a:rPr>
              <a:t>One of the most important steps in creating a machine learning model is to divide the data set into good predictors to train the algorithm on.   </a:t>
            </a:r>
            <a:endParaRPr lang="en-US" dirty="0">
              <a:solidFill>
                <a:schemeClr val="bg1"/>
              </a:solidFill>
            </a:endParaRP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981789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B701-9B29-F83B-7496-49C3278E2A69}"/>
              </a:ext>
            </a:extLst>
          </p:cNvPr>
          <p:cNvSpPr>
            <a:spLocks noGrp="1"/>
          </p:cNvSpPr>
          <p:nvPr>
            <p:ph type="title"/>
          </p:nvPr>
        </p:nvSpPr>
        <p:spPr>
          <a:xfrm>
            <a:off x="1061884" y="196646"/>
            <a:ext cx="9985527" cy="1219200"/>
          </a:xfrm>
        </p:spPr>
        <p:txBody>
          <a:bodyPr/>
          <a:lstStyle/>
          <a:p>
            <a:r>
              <a:rPr lang="en-US" sz="3600" b="1" cap="none" dirty="0">
                <a:solidFill>
                  <a:schemeClr val="bg1"/>
                </a:solidFill>
              </a:rPr>
              <a:t>Model building</a:t>
            </a:r>
            <a:endParaRPr lang="en-IN" cap="none" dirty="0">
              <a:solidFill>
                <a:schemeClr val="bg1"/>
              </a:solidFill>
            </a:endParaRPr>
          </a:p>
        </p:txBody>
      </p:sp>
      <p:sp>
        <p:nvSpPr>
          <p:cNvPr id="3" name="Content Placeholder 2">
            <a:extLst>
              <a:ext uri="{FF2B5EF4-FFF2-40B4-BE49-F238E27FC236}">
                <a16:creationId xmlns:a16="http://schemas.microsoft.com/office/drawing/2014/main" id="{8AC1D513-9EFF-D858-49E7-D17E58531CDD}"/>
              </a:ext>
            </a:extLst>
          </p:cNvPr>
          <p:cNvSpPr>
            <a:spLocks noGrp="1"/>
          </p:cNvSpPr>
          <p:nvPr>
            <p:ph idx="1"/>
          </p:nvPr>
        </p:nvSpPr>
        <p:spPr>
          <a:xfrm>
            <a:off x="1061884" y="1189703"/>
            <a:ext cx="9985527" cy="4827639"/>
          </a:xfrm>
        </p:spPr>
        <p:txBody>
          <a:bodyPr>
            <a:normAutofit fontScale="92500" lnSpcReduction="20000"/>
          </a:bodyPr>
          <a:lstStyle/>
          <a:p>
            <a:pPr marL="342900" lvl="0" indent="-336042" algn="l" rtl="0">
              <a:spcBef>
                <a:spcPts val="0"/>
              </a:spcBef>
              <a:spcAft>
                <a:spcPts val="0"/>
              </a:spcAft>
              <a:buSzPct val="79999"/>
              <a:buFont typeface="Century Gothic"/>
              <a:buAutoNum type="arabicPeriod"/>
            </a:pPr>
            <a:r>
              <a:rPr lang="en-US" dirty="0">
                <a:solidFill>
                  <a:schemeClr val="bg1"/>
                </a:solidFill>
              </a:rPr>
              <a:t>Linear Regression</a:t>
            </a:r>
          </a:p>
          <a:p>
            <a:pPr marL="342900" lvl="0" indent="-336042" algn="l" rtl="0">
              <a:spcBef>
                <a:spcPts val="1000"/>
              </a:spcBef>
              <a:spcAft>
                <a:spcPts val="0"/>
              </a:spcAft>
              <a:buSzPct val="79999"/>
              <a:buFont typeface="Century Gothic"/>
              <a:buAutoNum type="arabicPeriod"/>
            </a:pPr>
            <a:r>
              <a:rPr lang="en-US" dirty="0">
                <a:solidFill>
                  <a:schemeClr val="bg1"/>
                </a:solidFill>
              </a:rPr>
              <a:t>Decision tree Regressor</a:t>
            </a:r>
          </a:p>
          <a:p>
            <a:pPr marL="342900" lvl="0" indent="-336042" algn="l" rtl="0">
              <a:spcBef>
                <a:spcPts val="1000"/>
              </a:spcBef>
              <a:spcAft>
                <a:spcPts val="0"/>
              </a:spcAft>
              <a:buSzPct val="79999"/>
              <a:buFont typeface="Century Gothic"/>
              <a:buAutoNum type="arabicPeriod"/>
            </a:pPr>
            <a:r>
              <a:rPr lang="en-US" dirty="0">
                <a:solidFill>
                  <a:schemeClr val="bg1"/>
                </a:solidFill>
              </a:rPr>
              <a:t>Random forest </a:t>
            </a:r>
          </a:p>
          <a:p>
            <a:pPr marL="342900" lvl="0" indent="-336042" algn="l" rtl="0">
              <a:spcBef>
                <a:spcPts val="1000"/>
              </a:spcBef>
              <a:spcAft>
                <a:spcPts val="0"/>
              </a:spcAft>
              <a:buSzPct val="79999"/>
              <a:buFont typeface="Century Gothic"/>
              <a:buAutoNum type="arabicPeriod"/>
            </a:pPr>
            <a:r>
              <a:rPr lang="en-US" dirty="0">
                <a:solidFill>
                  <a:schemeClr val="bg1"/>
                </a:solidFill>
              </a:rPr>
              <a:t>Gradient Boosting </a:t>
            </a:r>
          </a:p>
          <a:p>
            <a:pPr marL="342900" lvl="0" indent="-336042" algn="l" rtl="0">
              <a:spcBef>
                <a:spcPts val="1000"/>
              </a:spcBef>
              <a:spcAft>
                <a:spcPts val="0"/>
              </a:spcAft>
              <a:buSzPct val="79999"/>
              <a:buFont typeface="Century Gothic"/>
              <a:buAutoNum type="arabicPeriod"/>
            </a:pPr>
            <a:r>
              <a:rPr lang="en-US" dirty="0">
                <a:solidFill>
                  <a:schemeClr val="bg1"/>
                </a:solidFill>
              </a:rPr>
              <a:t>Support vector Regressor</a:t>
            </a:r>
          </a:p>
          <a:p>
            <a:pPr marL="342900" lvl="0" indent="-336042" algn="l" rtl="0">
              <a:spcBef>
                <a:spcPts val="1000"/>
              </a:spcBef>
              <a:spcAft>
                <a:spcPts val="0"/>
              </a:spcAft>
              <a:buSzPct val="79999"/>
              <a:buFont typeface="Century Gothic"/>
              <a:buAutoNum type="arabicPeriod"/>
            </a:pPr>
            <a:r>
              <a:rPr lang="en-US" dirty="0">
                <a:solidFill>
                  <a:schemeClr val="bg1"/>
                </a:solidFill>
              </a:rPr>
              <a:t>XGBOOST</a:t>
            </a:r>
          </a:p>
          <a:p>
            <a:pPr marL="342900" lvl="0" indent="-336042" algn="l" rtl="0">
              <a:spcBef>
                <a:spcPts val="1000"/>
              </a:spcBef>
              <a:spcAft>
                <a:spcPts val="0"/>
              </a:spcAft>
              <a:buSzPct val="79999"/>
              <a:buFont typeface="Century Gothic"/>
              <a:buAutoNum type="arabicPeriod"/>
            </a:pPr>
            <a:r>
              <a:rPr lang="en-US" dirty="0">
                <a:solidFill>
                  <a:schemeClr val="bg1"/>
                </a:solidFill>
              </a:rPr>
              <a:t>Ridge Regressor</a:t>
            </a:r>
          </a:p>
          <a:p>
            <a:pPr marL="342900" lvl="0" indent="-336042" algn="l" rtl="0">
              <a:spcBef>
                <a:spcPts val="1000"/>
              </a:spcBef>
              <a:spcAft>
                <a:spcPts val="0"/>
              </a:spcAft>
              <a:buSzPct val="79999"/>
              <a:buFont typeface="Century Gothic"/>
              <a:buAutoNum type="arabicPeriod"/>
            </a:pPr>
            <a:r>
              <a:rPr lang="en-US" dirty="0">
                <a:solidFill>
                  <a:schemeClr val="bg1"/>
                </a:solidFill>
              </a:rPr>
              <a:t>Lasso Regression</a:t>
            </a:r>
          </a:p>
          <a:p>
            <a:pPr marL="342900" lvl="0" indent="-336042" algn="l" rtl="0">
              <a:spcBef>
                <a:spcPts val="1000"/>
              </a:spcBef>
              <a:spcAft>
                <a:spcPts val="0"/>
              </a:spcAft>
              <a:buSzPct val="79999"/>
              <a:buFont typeface="Century Gothic"/>
              <a:buAutoNum type="arabicPeriod"/>
            </a:pPr>
            <a:r>
              <a:rPr lang="en-US" dirty="0">
                <a:solidFill>
                  <a:schemeClr val="bg1"/>
                </a:solidFill>
              </a:rPr>
              <a:t>KNN Regressor</a:t>
            </a:r>
          </a:p>
          <a:p>
            <a:pPr marL="342900" lvl="0" indent="-336042" algn="l" rtl="0">
              <a:spcBef>
                <a:spcPts val="1000"/>
              </a:spcBef>
              <a:spcAft>
                <a:spcPts val="0"/>
              </a:spcAft>
              <a:buSzPct val="79999"/>
              <a:buFont typeface="Century Gothic"/>
              <a:buAutoNum type="arabicPeriod"/>
            </a:pPr>
            <a:r>
              <a:rPr lang="en-US" dirty="0">
                <a:solidFill>
                  <a:schemeClr val="bg1"/>
                </a:solidFill>
              </a:rPr>
              <a:t>ADABOOST Regression</a:t>
            </a:r>
          </a:p>
          <a:p>
            <a:pPr marL="6858" lvl="0" indent="0" algn="l" rtl="0">
              <a:spcBef>
                <a:spcPts val="1000"/>
              </a:spcBef>
              <a:spcAft>
                <a:spcPts val="0"/>
              </a:spcAft>
              <a:buSzPct val="79999"/>
              <a:buNone/>
            </a:pPr>
            <a:endParaRPr lang="en-IN" i="0" cap="none" dirty="0">
              <a:solidFill>
                <a:schemeClr val="bg1"/>
              </a:solidFill>
              <a:effectLst/>
              <a:latin typeface="Roboto" panose="02000000000000000000" pitchFamily="2" charset="0"/>
            </a:endParaRPr>
          </a:p>
          <a:p>
            <a:pPr marL="6858" lvl="0" indent="0" algn="l" rtl="0">
              <a:spcBef>
                <a:spcPts val="1000"/>
              </a:spcBef>
              <a:spcAft>
                <a:spcPts val="0"/>
              </a:spcAft>
              <a:buSzPct val="79999"/>
              <a:buNone/>
            </a:pPr>
            <a:endParaRPr lang="en-US" dirty="0">
              <a:solidFill>
                <a:schemeClr val="bg1"/>
              </a:solidFill>
            </a:endParaRPr>
          </a:p>
          <a:p>
            <a:endParaRPr lang="en-IN" dirty="0"/>
          </a:p>
        </p:txBody>
      </p:sp>
    </p:spTree>
    <p:extLst>
      <p:ext uri="{BB962C8B-B14F-4D97-AF65-F5344CB8AC3E}">
        <p14:creationId xmlns:p14="http://schemas.microsoft.com/office/powerpoint/2010/main" val="142136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AC72-2CF1-4762-4EB2-7B2A97B6C5C3}"/>
              </a:ext>
            </a:extLst>
          </p:cNvPr>
          <p:cNvSpPr>
            <a:spLocks noGrp="1"/>
          </p:cNvSpPr>
          <p:nvPr>
            <p:ph type="title"/>
          </p:nvPr>
        </p:nvSpPr>
        <p:spPr/>
        <p:txBody>
          <a:bodyPr/>
          <a:lstStyle/>
          <a:p>
            <a:r>
              <a:rPr lang="en-US" cap="none" dirty="0">
                <a:solidFill>
                  <a:schemeClr val="bg1"/>
                </a:solidFill>
              </a:rPr>
              <a:t>Linear regression</a:t>
            </a:r>
            <a:br>
              <a:rPr lang="en-US" dirty="0">
                <a:solidFill>
                  <a:schemeClr val="bg1"/>
                </a:solidFill>
              </a:rPr>
            </a:br>
            <a:endParaRPr lang="en-IN" dirty="0"/>
          </a:p>
        </p:txBody>
      </p:sp>
      <p:pic>
        <p:nvPicPr>
          <p:cNvPr id="1030" name="Picture 6">
            <a:extLst>
              <a:ext uri="{FF2B5EF4-FFF2-40B4-BE49-F238E27FC236}">
                <a16:creationId xmlns:a16="http://schemas.microsoft.com/office/drawing/2014/main" id="{690F3DC8-E11E-118B-9981-72138E98A2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82348" y="1357804"/>
            <a:ext cx="4387144" cy="34031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3988DA-D855-FA84-1050-DE4D8A5224F8}"/>
              </a:ext>
            </a:extLst>
          </p:cNvPr>
          <p:cNvSpPr txBox="1"/>
          <p:nvPr/>
        </p:nvSpPr>
        <p:spPr>
          <a:xfrm>
            <a:off x="1141413" y="1859341"/>
            <a:ext cx="6100916" cy="3416320"/>
          </a:xfrm>
          <a:prstGeom prst="rect">
            <a:avLst/>
          </a:prstGeom>
          <a:noFill/>
        </p:spPr>
        <p:txBody>
          <a:bodyPr wrap="square">
            <a:spAutoFit/>
          </a:bodyPr>
          <a:lstStyle/>
          <a:p>
            <a:r>
              <a:rPr lang="en-US" b="0" i="0" dirty="0">
                <a:solidFill>
                  <a:schemeClr val="bg1"/>
                </a:solidFill>
                <a:effectLst/>
                <a:latin typeface="+mj-lt"/>
              </a:rPr>
              <a:t>Linear regression is a fundamental statistical and machine learning technique used for modeling the relationship between a dependent variable (also called the target or response variable) and one or more independent variables (predictors or features). It assumes that this relationship can be approximated as a linear equation</a:t>
            </a:r>
            <a:r>
              <a:rPr lang="en-US" b="0" i="0" dirty="0">
                <a:solidFill>
                  <a:srgbClr val="374151"/>
                </a:solidFill>
                <a:effectLst/>
                <a:latin typeface="Söhne"/>
              </a:rPr>
              <a:t>.</a:t>
            </a:r>
          </a:p>
          <a:p>
            <a:endParaRPr lang="en-US" dirty="0">
              <a:solidFill>
                <a:srgbClr val="374151"/>
              </a:solidFill>
              <a:latin typeface="Söhne"/>
            </a:endParaRPr>
          </a:p>
          <a:p>
            <a:r>
              <a:rPr lang="en-US" b="0" i="0" dirty="0">
                <a:solidFill>
                  <a:schemeClr val="bg1"/>
                </a:solidFill>
                <a:effectLst/>
                <a:latin typeface="Courier New" panose="02070309020205020404" pitchFamily="49" charset="0"/>
              </a:rPr>
              <a:t>Accuracy of test data: </a:t>
            </a:r>
            <a:r>
              <a:rPr lang="en-US" b="0" i="0" u="sng" dirty="0">
                <a:solidFill>
                  <a:schemeClr val="bg1"/>
                </a:solidFill>
                <a:effectLst/>
                <a:latin typeface="Courier New" panose="02070309020205020404" pitchFamily="49" charset="0"/>
              </a:rPr>
              <a:t>0.9198969303303213</a:t>
            </a:r>
            <a:r>
              <a:rPr lang="en-US" b="0" i="0" dirty="0">
                <a:solidFill>
                  <a:schemeClr val="bg1"/>
                </a:solidFill>
                <a:effectLst/>
                <a:latin typeface="Courier New" panose="02070309020205020404" pitchFamily="49" charset="0"/>
              </a:rPr>
              <a:t> Accuracy of train data: </a:t>
            </a:r>
            <a:r>
              <a:rPr lang="en-US" b="0" i="0" u="sng" dirty="0">
                <a:solidFill>
                  <a:schemeClr val="bg1"/>
                </a:solidFill>
                <a:effectLst/>
                <a:latin typeface="Courier New" panose="02070309020205020404" pitchFamily="49" charset="0"/>
              </a:rPr>
              <a:t>0.9307435673202328</a:t>
            </a:r>
          </a:p>
          <a:p>
            <a:r>
              <a:rPr lang="en-IN" b="0" i="0" dirty="0">
                <a:solidFill>
                  <a:srgbClr val="212121"/>
                </a:solidFill>
                <a:effectLst/>
                <a:latin typeface="Courier New" panose="02070309020205020404" pitchFamily="49" charset="0"/>
              </a:rPr>
              <a:t>Root Mean Squared error(RMSE)</a:t>
            </a:r>
            <a:r>
              <a:rPr lang="en-IN" b="0" i="0" u="sng" dirty="0">
                <a:solidFill>
                  <a:srgbClr val="212121"/>
                </a:solidFill>
                <a:effectLst/>
                <a:latin typeface="Courier New" panose="02070309020205020404" pitchFamily="49" charset="0"/>
              </a:rPr>
              <a:t>4.7083</a:t>
            </a:r>
          </a:p>
          <a:p>
            <a:r>
              <a:rPr lang="en-IN" b="0" i="0" dirty="0">
                <a:solidFill>
                  <a:srgbClr val="212121"/>
                </a:solidFill>
                <a:effectLst/>
                <a:latin typeface="Courier New" panose="02070309020205020404" pitchFamily="49" charset="0"/>
              </a:rPr>
              <a:t>R-Squared error(R2)</a:t>
            </a:r>
            <a:r>
              <a:rPr lang="en-IN" dirty="0">
                <a:solidFill>
                  <a:srgbClr val="212121"/>
                </a:solidFill>
                <a:latin typeface="Courier New" panose="02070309020205020404" pitchFamily="49" charset="0"/>
              </a:rPr>
              <a:t> </a:t>
            </a:r>
            <a:r>
              <a:rPr lang="en-IN" b="0" i="0" u="sng" dirty="0">
                <a:solidFill>
                  <a:srgbClr val="212121"/>
                </a:solidFill>
                <a:effectLst/>
                <a:latin typeface="Courier New" panose="02070309020205020404" pitchFamily="49" charset="0"/>
              </a:rPr>
              <a:t>91.5711</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3.6875</a:t>
            </a:r>
            <a:endParaRPr lang="en-IN" u="sng" dirty="0">
              <a:solidFill>
                <a:schemeClr val="bg1"/>
              </a:solidFill>
            </a:endParaRPr>
          </a:p>
        </p:txBody>
      </p:sp>
    </p:spTree>
    <p:extLst>
      <p:ext uri="{BB962C8B-B14F-4D97-AF65-F5344CB8AC3E}">
        <p14:creationId xmlns:p14="http://schemas.microsoft.com/office/powerpoint/2010/main" val="386941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1767-CF2B-C124-F322-10A2C5A37D70}"/>
              </a:ext>
            </a:extLst>
          </p:cNvPr>
          <p:cNvSpPr>
            <a:spLocks noGrp="1"/>
          </p:cNvSpPr>
          <p:nvPr>
            <p:ph type="title"/>
          </p:nvPr>
        </p:nvSpPr>
        <p:spPr/>
        <p:txBody>
          <a:bodyPr/>
          <a:lstStyle/>
          <a:p>
            <a:r>
              <a:rPr lang="en-US" cap="none" dirty="0">
                <a:solidFill>
                  <a:schemeClr val="bg1"/>
                </a:solidFill>
              </a:rPr>
              <a:t>Decision tree regressor</a:t>
            </a:r>
            <a:br>
              <a:rPr lang="en-US" dirty="0">
                <a:solidFill>
                  <a:schemeClr val="bg1"/>
                </a:solidFill>
              </a:rPr>
            </a:br>
            <a:endParaRPr lang="en-IN" dirty="0"/>
          </a:p>
        </p:txBody>
      </p:sp>
      <p:pic>
        <p:nvPicPr>
          <p:cNvPr id="2050" name="Picture 2">
            <a:extLst>
              <a:ext uri="{FF2B5EF4-FFF2-40B4-BE49-F238E27FC236}">
                <a16:creationId xmlns:a16="http://schemas.microsoft.com/office/drawing/2014/main" id="{5AE8BA1B-3555-9D11-FC25-C551CB0BCD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42683" y="1658144"/>
            <a:ext cx="4344518" cy="31027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5CB4CC-4B10-72EA-C4E0-B5F119AF09D6}"/>
              </a:ext>
            </a:extLst>
          </p:cNvPr>
          <p:cNvSpPr txBox="1"/>
          <p:nvPr/>
        </p:nvSpPr>
        <p:spPr>
          <a:xfrm>
            <a:off x="1020097" y="1951672"/>
            <a:ext cx="6150076" cy="2862322"/>
          </a:xfrm>
          <a:prstGeom prst="rect">
            <a:avLst/>
          </a:prstGeom>
          <a:noFill/>
        </p:spPr>
        <p:txBody>
          <a:bodyPr wrap="square">
            <a:spAutoFit/>
          </a:bodyPr>
          <a:lstStyle/>
          <a:p>
            <a:r>
              <a:rPr lang="en-US" b="0" i="0" dirty="0">
                <a:solidFill>
                  <a:schemeClr val="bg1"/>
                </a:solidFill>
                <a:effectLst/>
                <a:latin typeface="+mj-lt"/>
              </a:rPr>
              <a:t>A Decision Tree Regressor is a machine learning algorithm used for regression tasks, which involve predicting continuous numerical values as opposed to categorical classes. It is a specific type of Decision Tree algorithm tailored for regression problems.</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0.9248</a:t>
            </a:r>
            <a:r>
              <a:rPr lang="en-US" b="0" i="0" dirty="0">
                <a:solidFill>
                  <a:srgbClr val="212121"/>
                </a:solidFill>
                <a:effectLst/>
                <a:latin typeface="Courier New" panose="02070309020205020404" pitchFamily="49" charset="0"/>
              </a:rPr>
              <a:t>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1.0</a:t>
            </a:r>
          </a:p>
          <a:p>
            <a:r>
              <a:rPr lang="en-IN" b="0" i="0" dirty="0">
                <a:solidFill>
                  <a:srgbClr val="212121"/>
                </a:solidFill>
                <a:effectLst/>
                <a:latin typeface="Courier New" panose="02070309020205020404" pitchFamily="49" charset="0"/>
              </a:rPr>
              <a:t>Root Mean Squared error(RMSE)</a:t>
            </a:r>
            <a:r>
              <a:rPr lang="en-US" b="0" i="0" u="sng" dirty="0">
                <a:solidFill>
                  <a:srgbClr val="212121"/>
                </a:solidFill>
                <a:effectLst/>
                <a:latin typeface="Courier New" panose="02070309020205020404" pitchFamily="49" charset="0"/>
              </a:rPr>
              <a:t>4.563</a:t>
            </a:r>
          </a:p>
          <a:p>
            <a:r>
              <a:rPr lang="en-IN" b="0" i="0" dirty="0">
                <a:solidFill>
                  <a:srgbClr val="212121"/>
                </a:solidFill>
                <a:effectLst/>
                <a:latin typeface="Courier New" panose="02070309020205020404" pitchFamily="49" charset="0"/>
              </a:rPr>
              <a:t>R-Squared error(R2) </a:t>
            </a:r>
            <a:r>
              <a:rPr lang="en-US" b="0" i="0" u="sng" dirty="0">
                <a:solidFill>
                  <a:srgbClr val="212121"/>
                </a:solidFill>
                <a:effectLst/>
                <a:latin typeface="Courier New" panose="02070309020205020404" pitchFamily="49" charset="0"/>
              </a:rPr>
              <a:t>92.5953</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3.1587</a:t>
            </a:r>
            <a:endParaRPr lang="en-IN" u="sng" dirty="0">
              <a:solidFill>
                <a:schemeClr val="bg1"/>
              </a:solidFill>
              <a:latin typeface="+mj-lt"/>
            </a:endParaRPr>
          </a:p>
        </p:txBody>
      </p:sp>
    </p:spTree>
    <p:extLst>
      <p:ext uri="{BB962C8B-B14F-4D97-AF65-F5344CB8AC3E}">
        <p14:creationId xmlns:p14="http://schemas.microsoft.com/office/powerpoint/2010/main" val="5989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480D3-FA25-7473-CC3C-CA6A4C523D52}"/>
              </a:ext>
            </a:extLst>
          </p:cNvPr>
          <p:cNvSpPr>
            <a:spLocks noGrp="1"/>
          </p:cNvSpPr>
          <p:nvPr>
            <p:ph type="title"/>
          </p:nvPr>
        </p:nvSpPr>
        <p:spPr/>
        <p:txBody>
          <a:bodyPr/>
          <a:lstStyle/>
          <a:p>
            <a:r>
              <a:rPr lang="en-US" cap="none" dirty="0">
                <a:solidFill>
                  <a:schemeClr val="bg1"/>
                </a:solidFill>
              </a:rPr>
              <a:t>Random forest </a:t>
            </a:r>
            <a:br>
              <a:rPr lang="en-US" dirty="0">
                <a:solidFill>
                  <a:schemeClr val="bg1"/>
                </a:solidFill>
              </a:rPr>
            </a:br>
            <a:endParaRPr lang="en-IN" dirty="0"/>
          </a:p>
        </p:txBody>
      </p:sp>
      <p:pic>
        <p:nvPicPr>
          <p:cNvPr id="3074" name="Picture 2">
            <a:extLst>
              <a:ext uri="{FF2B5EF4-FFF2-40B4-BE49-F238E27FC236}">
                <a16:creationId xmlns:a16="http://schemas.microsoft.com/office/drawing/2014/main" id="{12AFE125-8475-1E0B-6861-9C7C05B6D1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70839" y="1720841"/>
            <a:ext cx="4283972" cy="32346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2B4839-A60F-921E-8929-A22E8A4DCFB6}"/>
              </a:ext>
            </a:extLst>
          </p:cNvPr>
          <p:cNvSpPr txBox="1"/>
          <p:nvPr/>
        </p:nvSpPr>
        <p:spPr>
          <a:xfrm>
            <a:off x="948813" y="1720840"/>
            <a:ext cx="6105832" cy="3693319"/>
          </a:xfrm>
          <a:prstGeom prst="rect">
            <a:avLst/>
          </a:prstGeom>
          <a:noFill/>
        </p:spPr>
        <p:txBody>
          <a:bodyPr wrap="square">
            <a:spAutoFit/>
          </a:bodyPr>
          <a:lstStyle/>
          <a:p>
            <a:r>
              <a:rPr lang="en-US" b="0" i="0" dirty="0">
                <a:solidFill>
                  <a:schemeClr val="bg1"/>
                </a:solidFill>
                <a:effectLst/>
                <a:latin typeface="+mj-lt"/>
              </a:rPr>
              <a:t>Random Forest is a powerful ensemble machine learning algorithm used for both classification and regression tasks. It is known for its high accuracy, robustness, and ability to handle complex datasets. Random Forest belongs to the family of ensemble methods, which means it combines the predictions of multiple base models (decision trees, in this case) to make more accurate and robust predictions.</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u="sng" dirty="0">
                <a:solidFill>
                  <a:srgbClr val="212121"/>
                </a:solidFill>
                <a:effectLst/>
                <a:latin typeface="Courier New" panose="02070309020205020404" pitchFamily="49" charset="0"/>
              </a:rPr>
              <a:t>0.9555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0.9947</a:t>
            </a:r>
          </a:p>
          <a:p>
            <a:r>
              <a:rPr lang="en-IN" b="0" i="0" dirty="0">
                <a:solidFill>
                  <a:srgbClr val="212121"/>
                </a:solidFill>
                <a:effectLst/>
                <a:latin typeface="Courier New" panose="02070309020205020404" pitchFamily="49" charset="0"/>
              </a:rPr>
              <a:t>Root Mean Squared error(RMSE)</a:t>
            </a:r>
            <a:r>
              <a:rPr lang="en-US" b="0" i="0" dirty="0">
                <a:solidFill>
                  <a:srgbClr val="212121"/>
                </a:solidFill>
                <a:effectLst/>
                <a:latin typeface="Courier New" panose="02070309020205020404" pitchFamily="49" charset="0"/>
              </a:rPr>
              <a:t> </a:t>
            </a:r>
            <a:r>
              <a:rPr lang="en-US" b="0" i="0" u="sng" dirty="0">
                <a:solidFill>
                  <a:srgbClr val="212121"/>
                </a:solidFill>
                <a:effectLst/>
                <a:latin typeface="Courier New" panose="02070309020205020404" pitchFamily="49" charset="0"/>
              </a:rPr>
              <a:t>3.51</a:t>
            </a:r>
          </a:p>
          <a:p>
            <a:r>
              <a:rPr lang="en-IN" b="0" i="0" dirty="0">
                <a:solidFill>
                  <a:srgbClr val="212121"/>
                </a:solidFill>
                <a:effectLst/>
                <a:latin typeface="Courier New" panose="02070309020205020404" pitchFamily="49" charset="0"/>
              </a:rPr>
              <a:t>R-Squared error(R2) </a:t>
            </a:r>
            <a:r>
              <a:rPr lang="en-US" b="0" i="0" u="sng" dirty="0">
                <a:solidFill>
                  <a:srgbClr val="212121"/>
                </a:solidFill>
                <a:effectLst/>
                <a:latin typeface="Courier New" panose="02070309020205020404" pitchFamily="49" charset="0"/>
              </a:rPr>
              <a:t>95.4127</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2.4322</a:t>
            </a:r>
            <a:endParaRPr lang="en-IN" u="sng" dirty="0">
              <a:solidFill>
                <a:schemeClr val="bg1"/>
              </a:solidFill>
              <a:latin typeface="+mj-lt"/>
            </a:endParaRPr>
          </a:p>
        </p:txBody>
      </p:sp>
    </p:spTree>
    <p:extLst>
      <p:ext uri="{BB962C8B-B14F-4D97-AF65-F5344CB8AC3E}">
        <p14:creationId xmlns:p14="http://schemas.microsoft.com/office/powerpoint/2010/main" val="3948278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9EB6-F2D0-DB26-62B2-8E9DF0FC7AA5}"/>
              </a:ext>
            </a:extLst>
          </p:cNvPr>
          <p:cNvSpPr>
            <a:spLocks noGrp="1"/>
          </p:cNvSpPr>
          <p:nvPr>
            <p:ph type="title"/>
          </p:nvPr>
        </p:nvSpPr>
        <p:spPr/>
        <p:txBody>
          <a:bodyPr/>
          <a:lstStyle/>
          <a:p>
            <a:r>
              <a:rPr lang="en-US" cap="none" dirty="0">
                <a:solidFill>
                  <a:schemeClr val="bg1"/>
                </a:solidFill>
              </a:rPr>
              <a:t>Gradient boosting </a:t>
            </a:r>
            <a:br>
              <a:rPr lang="en-US" dirty="0">
                <a:solidFill>
                  <a:schemeClr val="bg1"/>
                </a:solidFill>
              </a:rPr>
            </a:br>
            <a:endParaRPr lang="en-IN" dirty="0"/>
          </a:p>
        </p:txBody>
      </p:sp>
      <p:pic>
        <p:nvPicPr>
          <p:cNvPr id="4098" name="Picture 2">
            <a:extLst>
              <a:ext uri="{FF2B5EF4-FFF2-40B4-BE49-F238E27FC236}">
                <a16:creationId xmlns:a16="http://schemas.microsoft.com/office/drawing/2014/main" id="{9F86D91A-02BF-83A2-CD07-C2AD0B5297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5199" y="1697473"/>
            <a:ext cx="4564867" cy="33169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769600-3C7E-A470-A0DB-578DC094F063}"/>
              </a:ext>
            </a:extLst>
          </p:cNvPr>
          <p:cNvSpPr txBox="1"/>
          <p:nvPr/>
        </p:nvSpPr>
        <p:spPr>
          <a:xfrm>
            <a:off x="1141413" y="1953679"/>
            <a:ext cx="6115664" cy="3693319"/>
          </a:xfrm>
          <a:prstGeom prst="rect">
            <a:avLst/>
          </a:prstGeom>
          <a:noFill/>
        </p:spPr>
        <p:txBody>
          <a:bodyPr wrap="square">
            <a:spAutoFit/>
          </a:bodyPr>
          <a:lstStyle/>
          <a:p>
            <a:r>
              <a:rPr lang="en-US" b="0" i="0" dirty="0">
                <a:solidFill>
                  <a:schemeClr val="bg1"/>
                </a:solidFill>
                <a:effectLst/>
                <a:latin typeface="+mj-lt"/>
              </a:rPr>
              <a:t>Gradient Boosting is a machine learning technique for building predictive models, both for regression and classification tasks. It is an ensemble learning method that combines the predictions of multiple weaker models (typically decision trees) to create a stronger, more accurate model. Gradient Boosting is known for its exceptional predictive power and is widely used in various machine learning applications.</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0.9415</a:t>
            </a:r>
            <a:r>
              <a:rPr lang="en-US" b="0" i="0" dirty="0">
                <a:solidFill>
                  <a:srgbClr val="212121"/>
                </a:solidFill>
                <a:effectLst/>
                <a:latin typeface="Courier New" panose="02070309020205020404" pitchFamily="49" charset="0"/>
              </a:rPr>
              <a:t>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0.9544</a:t>
            </a:r>
          </a:p>
          <a:p>
            <a:r>
              <a:rPr lang="en-IN" b="0" i="0" dirty="0">
                <a:solidFill>
                  <a:srgbClr val="212121"/>
                </a:solidFill>
                <a:effectLst/>
                <a:latin typeface="Courier New" panose="02070309020205020404" pitchFamily="49" charset="0"/>
              </a:rPr>
              <a:t>Root Mean Squared error(RMSE)</a:t>
            </a:r>
            <a:r>
              <a:rPr lang="en-US" b="0" i="0" u="sng" dirty="0">
                <a:solidFill>
                  <a:srgbClr val="212121"/>
                </a:solidFill>
                <a:effectLst/>
                <a:latin typeface="Courier New" panose="02070309020205020404" pitchFamily="49" charset="0"/>
              </a:rPr>
              <a:t>4.0253</a:t>
            </a: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93.828</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3.0174</a:t>
            </a:r>
            <a:endParaRPr lang="en-IN" u="sng" dirty="0">
              <a:solidFill>
                <a:schemeClr val="bg1"/>
              </a:solidFill>
              <a:latin typeface="+mj-lt"/>
            </a:endParaRPr>
          </a:p>
        </p:txBody>
      </p:sp>
    </p:spTree>
    <p:extLst>
      <p:ext uri="{BB962C8B-B14F-4D97-AF65-F5344CB8AC3E}">
        <p14:creationId xmlns:p14="http://schemas.microsoft.com/office/powerpoint/2010/main" val="343531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86CF-4C93-424E-D839-569F4202F7A1}"/>
              </a:ext>
            </a:extLst>
          </p:cNvPr>
          <p:cNvSpPr>
            <a:spLocks noGrp="1"/>
          </p:cNvSpPr>
          <p:nvPr>
            <p:ph type="title"/>
          </p:nvPr>
        </p:nvSpPr>
        <p:spPr>
          <a:xfrm>
            <a:off x="1083661" y="618518"/>
            <a:ext cx="9905998" cy="1478570"/>
          </a:xfrm>
        </p:spPr>
        <p:txBody>
          <a:bodyPr>
            <a:normAutofit/>
          </a:bodyPr>
          <a:lstStyle/>
          <a:p>
            <a:r>
              <a:rPr lang="en-IN" sz="2400" dirty="0">
                <a:solidFill>
                  <a:schemeClr val="bg1"/>
                </a:solidFill>
                <a:latin typeface="Arial" panose="020B0604020202020204" pitchFamily="34" charset="0"/>
                <a:cs typeface="Arial" panose="020B0604020202020204" pitchFamily="34" charset="0"/>
              </a:rPr>
              <a:t>Architecture</a:t>
            </a:r>
          </a:p>
        </p:txBody>
      </p:sp>
      <p:sp>
        <p:nvSpPr>
          <p:cNvPr id="3" name="Content Placeholder 2">
            <a:extLst>
              <a:ext uri="{FF2B5EF4-FFF2-40B4-BE49-F238E27FC236}">
                <a16:creationId xmlns:a16="http://schemas.microsoft.com/office/drawing/2014/main" id="{0A49499F-B2D2-8BAF-E02A-99FA40681831}"/>
              </a:ext>
            </a:extLst>
          </p:cNvPr>
          <p:cNvSpPr>
            <a:spLocks noGrp="1"/>
          </p:cNvSpPr>
          <p:nvPr>
            <p:ph idx="1"/>
          </p:nvPr>
        </p:nvSpPr>
        <p:spPr/>
        <p:txBody>
          <a:bodyPr/>
          <a:lstStyle/>
          <a:p>
            <a:pPr>
              <a:buFont typeface="Wingdings" panose="05000000000000000000" pitchFamily="2" charset="2"/>
              <a:buChar char="§"/>
            </a:pPr>
            <a:r>
              <a:rPr lang="en-IN" sz="2000" dirty="0">
                <a:solidFill>
                  <a:schemeClr val="bg1"/>
                </a:solidFill>
                <a:latin typeface="Arial" panose="020B0604020202020204" pitchFamily="34" charset="0"/>
                <a:cs typeface="Arial" panose="020B0604020202020204" pitchFamily="34" charset="0"/>
              </a:rPr>
              <a:t>Understanding business objective</a:t>
            </a:r>
          </a:p>
          <a:p>
            <a:pPr>
              <a:buFont typeface="Wingdings" panose="05000000000000000000" pitchFamily="2" charset="2"/>
              <a:buChar char="§"/>
            </a:pPr>
            <a:r>
              <a:rPr lang="en-IN" sz="2000" dirty="0">
                <a:solidFill>
                  <a:schemeClr val="bg1"/>
                </a:solidFill>
                <a:latin typeface="Arial" panose="020B0604020202020204" pitchFamily="34" charset="0"/>
                <a:cs typeface="Arial" panose="020B0604020202020204" pitchFamily="34" charset="0"/>
              </a:rPr>
              <a:t>Exploratory Data Analysis</a:t>
            </a:r>
          </a:p>
          <a:p>
            <a:pPr>
              <a:buFont typeface="Wingdings" panose="05000000000000000000" pitchFamily="2" charset="2"/>
              <a:buChar char="§"/>
            </a:pPr>
            <a:r>
              <a:rPr lang="en-IN" sz="2000" dirty="0">
                <a:solidFill>
                  <a:schemeClr val="bg1"/>
                </a:solidFill>
                <a:latin typeface="Arial" panose="020B0604020202020204" pitchFamily="34" charset="0"/>
                <a:cs typeface="Arial" panose="020B0604020202020204" pitchFamily="34" charset="0"/>
              </a:rPr>
              <a:t>Model Building</a:t>
            </a:r>
          </a:p>
          <a:p>
            <a:pPr>
              <a:buFont typeface="Wingdings" panose="05000000000000000000" pitchFamily="2" charset="2"/>
              <a:buChar char="§"/>
            </a:pPr>
            <a:r>
              <a:rPr lang="en-IN" sz="2000" dirty="0">
                <a:solidFill>
                  <a:schemeClr val="bg1"/>
                </a:solidFill>
                <a:latin typeface="Arial" panose="020B0604020202020204" pitchFamily="34" charset="0"/>
                <a:cs typeface="Arial" panose="020B0604020202020204" pitchFamily="34" charset="0"/>
              </a:rPr>
              <a:t>Model Evaluation</a:t>
            </a:r>
          </a:p>
          <a:p>
            <a:pPr>
              <a:buFont typeface="Wingdings" panose="05000000000000000000" pitchFamily="2" charset="2"/>
              <a:buChar char="§"/>
            </a:pPr>
            <a:r>
              <a:rPr lang="en-IN" sz="2000" dirty="0">
                <a:solidFill>
                  <a:schemeClr val="bg1"/>
                </a:solidFill>
                <a:latin typeface="Arial" panose="020B0604020202020204" pitchFamily="34" charset="0"/>
                <a:cs typeface="Arial" panose="020B0604020202020204" pitchFamily="34" charset="0"/>
              </a:rPr>
              <a:t>Deployment</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2780157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D448-D175-73EE-A537-2CEEEA2AEFC3}"/>
              </a:ext>
            </a:extLst>
          </p:cNvPr>
          <p:cNvSpPr>
            <a:spLocks noGrp="1"/>
          </p:cNvSpPr>
          <p:nvPr>
            <p:ph type="title"/>
          </p:nvPr>
        </p:nvSpPr>
        <p:spPr/>
        <p:txBody>
          <a:bodyPr/>
          <a:lstStyle/>
          <a:p>
            <a:r>
              <a:rPr lang="en-US" cap="none" dirty="0">
                <a:solidFill>
                  <a:schemeClr val="bg1"/>
                </a:solidFill>
              </a:rPr>
              <a:t>Support vector regressor</a:t>
            </a:r>
            <a:br>
              <a:rPr lang="en-US" dirty="0">
                <a:solidFill>
                  <a:schemeClr val="bg1"/>
                </a:solidFill>
              </a:rPr>
            </a:br>
            <a:endParaRPr lang="en-IN" dirty="0"/>
          </a:p>
        </p:txBody>
      </p:sp>
      <p:pic>
        <p:nvPicPr>
          <p:cNvPr id="5122" name="Picture 2">
            <a:extLst>
              <a:ext uri="{FF2B5EF4-FFF2-40B4-BE49-F238E27FC236}">
                <a16:creationId xmlns:a16="http://schemas.microsoft.com/office/drawing/2014/main" id="{BECEA004-0DC5-FEFD-E41C-7C94D5339D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95921" y="1512068"/>
            <a:ext cx="4554867"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F5E826-938D-6F95-EA64-C4502EB56776}"/>
              </a:ext>
            </a:extLst>
          </p:cNvPr>
          <p:cNvSpPr txBox="1"/>
          <p:nvPr/>
        </p:nvSpPr>
        <p:spPr>
          <a:xfrm>
            <a:off x="1141413" y="1997839"/>
            <a:ext cx="6150076" cy="3139321"/>
          </a:xfrm>
          <a:prstGeom prst="rect">
            <a:avLst/>
          </a:prstGeom>
          <a:noFill/>
        </p:spPr>
        <p:txBody>
          <a:bodyPr wrap="square">
            <a:spAutoFit/>
          </a:bodyPr>
          <a:lstStyle/>
          <a:p>
            <a:r>
              <a:rPr lang="en-US" b="0" i="0" dirty="0">
                <a:solidFill>
                  <a:schemeClr val="bg1"/>
                </a:solidFill>
                <a:effectLst/>
                <a:latin typeface="+mj-lt"/>
              </a:rPr>
              <a:t>A Support Vector Regressor (SVR) is a machine learning algorithm used for regression tasks. It is a variation of the Support Vector Machine (SVM) algorithm, which is primarily used for classification tasks. SVR is designed to predict continuous numerical values rather than classify data into categories.</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0.9187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0.9302</a:t>
            </a:r>
          </a:p>
          <a:p>
            <a:r>
              <a:rPr lang="en-IN" b="0" i="0" dirty="0">
                <a:solidFill>
                  <a:srgbClr val="212121"/>
                </a:solidFill>
                <a:effectLst/>
                <a:latin typeface="Courier New" panose="02070309020205020404" pitchFamily="49" charset="0"/>
              </a:rPr>
              <a:t>Root Mean Squared error(RMSE) </a:t>
            </a:r>
            <a:r>
              <a:rPr lang="en-US" b="0" i="0" u="sng" dirty="0">
                <a:solidFill>
                  <a:srgbClr val="212121"/>
                </a:solidFill>
                <a:effectLst/>
                <a:latin typeface="Courier New" panose="02070309020205020404" pitchFamily="49" charset="0"/>
              </a:rPr>
              <a:t>4.7425</a:t>
            </a:r>
          </a:p>
          <a:p>
            <a:r>
              <a:rPr lang="en-IN" b="0" i="0" dirty="0">
                <a:solidFill>
                  <a:srgbClr val="212121"/>
                </a:solidFill>
                <a:effectLst/>
                <a:latin typeface="Courier New" panose="02070309020205020404" pitchFamily="49" charset="0"/>
              </a:rPr>
              <a:t>R-Squared error(R2) </a:t>
            </a:r>
            <a:r>
              <a:rPr lang="en-US" b="0" i="0" u="sng" dirty="0">
                <a:solidFill>
                  <a:srgbClr val="212121"/>
                </a:solidFill>
                <a:effectLst/>
                <a:latin typeface="Courier New" panose="02070309020205020404" pitchFamily="49" charset="0"/>
              </a:rPr>
              <a:t>91.7853</a:t>
            </a:r>
          </a:p>
          <a:p>
            <a:r>
              <a:rPr lang="en-IN" b="0" i="0" dirty="0">
                <a:solidFill>
                  <a:srgbClr val="212121"/>
                </a:solidFill>
                <a:effectLst/>
                <a:latin typeface="Courier New" panose="02070309020205020404" pitchFamily="49" charset="0"/>
              </a:rPr>
              <a:t>Mean Absolute Error(MAE)3.6946</a:t>
            </a:r>
            <a:endParaRPr lang="en-IN" u="sng" dirty="0">
              <a:solidFill>
                <a:schemeClr val="bg1"/>
              </a:solidFill>
              <a:latin typeface="+mj-lt"/>
            </a:endParaRPr>
          </a:p>
        </p:txBody>
      </p:sp>
    </p:spTree>
    <p:extLst>
      <p:ext uri="{BB962C8B-B14F-4D97-AF65-F5344CB8AC3E}">
        <p14:creationId xmlns:p14="http://schemas.microsoft.com/office/powerpoint/2010/main" val="3733775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AEB7-2D6F-4AC9-7E24-F0734EAB76E8}"/>
              </a:ext>
            </a:extLst>
          </p:cNvPr>
          <p:cNvSpPr>
            <a:spLocks noGrp="1"/>
          </p:cNvSpPr>
          <p:nvPr>
            <p:ph type="title"/>
          </p:nvPr>
        </p:nvSpPr>
        <p:spPr/>
        <p:txBody>
          <a:bodyPr/>
          <a:lstStyle/>
          <a:p>
            <a:r>
              <a:rPr lang="en-US" cap="none" dirty="0">
                <a:solidFill>
                  <a:schemeClr val="bg1"/>
                </a:solidFill>
              </a:rPr>
              <a:t>Xgboost</a:t>
            </a:r>
            <a:br>
              <a:rPr lang="en-US" dirty="0">
                <a:solidFill>
                  <a:schemeClr val="bg1"/>
                </a:solidFill>
              </a:rPr>
            </a:br>
            <a:endParaRPr lang="en-IN" dirty="0"/>
          </a:p>
        </p:txBody>
      </p:sp>
      <p:pic>
        <p:nvPicPr>
          <p:cNvPr id="6146" name="Picture 2">
            <a:extLst>
              <a:ext uri="{FF2B5EF4-FFF2-40B4-BE49-F238E27FC236}">
                <a16:creationId xmlns:a16="http://schemas.microsoft.com/office/drawing/2014/main" id="{A5A8B33D-95CD-2F40-AAF0-042F93FCE0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58323" y="1561229"/>
            <a:ext cx="4364359" cy="35712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E47F41-D863-E4B6-234F-3D7FF7F8E7D5}"/>
              </a:ext>
            </a:extLst>
          </p:cNvPr>
          <p:cNvSpPr txBox="1"/>
          <p:nvPr/>
        </p:nvSpPr>
        <p:spPr>
          <a:xfrm>
            <a:off x="1141413" y="1961054"/>
            <a:ext cx="6189406" cy="3970318"/>
          </a:xfrm>
          <a:prstGeom prst="rect">
            <a:avLst/>
          </a:prstGeom>
          <a:noFill/>
        </p:spPr>
        <p:txBody>
          <a:bodyPr wrap="square">
            <a:spAutoFit/>
          </a:bodyPr>
          <a:lstStyle/>
          <a:p>
            <a:r>
              <a:rPr lang="en-US" b="0" i="0" dirty="0">
                <a:solidFill>
                  <a:schemeClr val="bg1"/>
                </a:solidFill>
                <a:effectLst/>
                <a:latin typeface="+mj-lt"/>
              </a:rPr>
              <a:t>XGBoost (Extreme Gradient Boosting) is a powerful and widely used machine learning algorithm that belongs to the family of ensemble methods. Specifically, XGBoost is an ensemble learning technique based on decision trees. It is known for its exceptional predictive performance and is a popular choice for various machine learning tasks, including both regression and classification.</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0.9578</a:t>
            </a:r>
            <a:r>
              <a:rPr lang="en-US" b="0" i="0" dirty="0">
                <a:solidFill>
                  <a:srgbClr val="212121"/>
                </a:solidFill>
                <a:effectLst/>
                <a:latin typeface="Courier New" panose="02070309020205020404" pitchFamily="49" charset="0"/>
              </a:rPr>
              <a:t>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0.9894</a:t>
            </a:r>
          </a:p>
          <a:p>
            <a:r>
              <a:rPr lang="en-IN" b="0" i="0" dirty="0">
                <a:solidFill>
                  <a:srgbClr val="212121"/>
                </a:solidFill>
                <a:effectLst/>
                <a:latin typeface="Courier New" panose="02070309020205020404" pitchFamily="49" charset="0"/>
              </a:rPr>
              <a:t>Root Mean Squared error(RMSE)</a:t>
            </a:r>
            <a:r>
              <a:rPr lang="en-US" b="0" i="0" u="sng" dirty="0">
                <a:solidFill>
                  <a:srgbClr val="212121"/>
                </a:solidFill>
                <a:effectLst/>
                <a:latin typeface="Courier New" panose="02070309020205020404" pitchFamily="49" charset="0"/>
              </a:rPr>
              <a:t>3.4192</a:t>
            </a: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95.6699</a:t>
            </a:r>
          </a:p>
          <a:p>
            <a:r>
              <a:rPr lang="en-IN" b="0" i="0" dirty="0">
                <a:solidFill>
                  <a:srgbClr val="212121"/>
                </a:solidFill>
                <a:effectLst/>
                <a:latin typeface="Courier New" panose="02070309020205020404" pitchFamily="49" charset="0"/>
              </a:rPr>
              <a:t>Mean Absolute Error(MAE)</a:t>
            </a:r>
            <a:r>
              <a:rPr lang="en-IN" b="0" i="0" u="sng" dirty="0">
                <a:solidFill>
                  <a:srgbClr val="212121"/>
                </a:solidFill>
                <a:effectLst/>
                <a:latin typeface="Courier New" panose="02070309020205020404" pitchFamily="49" charset="0"/>
              </a:rPr>
              <a:t> 2.3088</a:t>
            </a:r>
            <a:endParaRPr lang="en-US" b="0" i="0" u="sng" dirty="0">
              <a:solidFill>
                <a:schemeClr val="bg1"/>
              </a:solidFill>
              <a:effectLst/>
              <a:latin typeface="+mj-lt"/>
            </a:endParaRPr>
          </a:p>
          <a:p>
            <a:endParaRPr lang="en-IN" dirty="0">
              <a:solidFill>
                <a:schemeClr val="bg1"/>
              </a:solidFill>
              <a:latin typeface="+mj-lt"/>
            </a:endParaRPr>
          </a:p>
        </p:txBody>
      </p:sp>
    </p:spTree>
    <p:extLst>
      <p:ext uri="{BB962C8B-B14F-4D97-AF65-F5344CB8AC3E}">
        <p14:creationId xmlns:p14="http://schemas.microsoft.com/office/powerpoint/2010/main" val="1365368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C1E0-6FB2-4C0F-88C3-4D6771060E19}"/>
              </a:ext>
            </a:extLst>
          </p:cNvPr>
          <p:cNvSpPr>
            <a:spLocks noGrp="1"/>
          </p:cNvSpPr>
          <p:nvPr>
            <p:ph type="title"/>
          </p:nvPr>
        </p:nvSpPr>
        <p:spPr/>
        <p:txBody>
          <a:bodyPr/>
          <a:lstStyle/>
          <a:p>
            <a:r>
              <a:rPr lang="en-US" cap="none" dirty="0">
                <a:solidFill>
                  <a:schemeClr val="bg1"/>
                </a:solidFill>
              </a:rPr>
              <a:t>Ridge regressor</a:t>
            </a:r>
            <a:br>
              <a:rPr lang="en-US" dirty="0">
                <a:solidFill>
                  <a:schemeClr val="bg1"/>
                </a:solidFill>
              </a:rPr>
            </a:br>
            <a:endParaRPr lang="en-IN" dirty="0"/>
          </a:p>
        </p:txBody>
      </p:sp>
      <p:pic>
        <p:nvPicPr>
          <p:cNvPr id="7170" name="Picture 2">
            <a:extLst>
              <a:ext uri="{FF2B5EF4-FFF2-40B4-BE49-F238E27FC236}">
                <a16:creationId xmlns:a16="http://schemas.microsoft.com/office/drawing/2014/main" id="{4435005F-4336-0292-FB0A-C3EF0D44EC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01007" y="1541565"/>
            <a:ext cx="4364359"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DF672FA-F025-5A88-1986-29700046998F}"/>
              </a:ext>
            </a:extLst>
          </p:cNvPr>
          <p:cNvSpPr txBox="1"/>
          <p:nvPr/>
        </p:nvSpPr>
        <p:spPr>
          <a:xfrm>
            <a:off x="1141413" y="1859339"/>
            <a:ext cx="6110748" cy="3416320"/>
          </a:xfrm>
          <a:prstGeom prst="rect">
            <a:avLst/>
          </a:prstGeom>
          <a:noFill/>
        </p:spPr>
        <p:txBody>
          <a:bodyPr wrap="square">
            <a:spAutoFit/>
          </a:bodyPr>
          <a:lstStyle/>
          <a:p>
            <a:r>
              <a:rPr lang="en-US" b="0" i="0" dirty="0">
                <a:solidFill>
                  <a:schemeClr val="bg1"/>
                </a:solidFill>
                <a:effectLst/>
                <a:latin typeface="+mj-lt"/>
              </a:rPr>
              <a:t>Ridge Regression, also known as L2 regularization, is a linear regression technique used for both regression and classification tasks. It is a regularization method that is used to prevent overfitting and improve the stability of the linear regression model, especially when dealing with multicollinearity (high correlation between features) in the dataset.</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0.9199</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0.9307</a:t>
            </a:r>
          </a:p>
          <a:p>
            <a:r>
              <a:rPr lang="en-IN" b="0" i="0" dirty="0">
                <a:solidFill>
                  <a:srgbClr val="212121"/>
                </a:solidFill>
                <a:effectLst/>
                <a:latin typeface="Courier New" panose="02070309020205020404" pitchFamily="49" charset="0"/>
              </a:rPr>
              <a:t>Root Mean Squared error(RMSE)</a:t>
            </a:r>
            <a:r>
              <a:rPr lang="en-US" b="0" i="0" u="sng" dirty="0">
                <a:solidFill>
                  <a:srgbClr val="212121"/>
                </a:solidFill>
                <a:effectLst/>
                <a:latin typeface="Courier New" panose="02070309020205020404" pitchFamily="49" charset="0"/>
              </a:rPr>
              <a:t>4.7083</a:t>
            </a:r>
            <a:endParaRPr lang="en-IN" b="0" i="0" u="sng" dirty="0">
              <a:solidFill>
                <a:schemeClr val="bg1"/>
              </a:solidFill>
              <a:effectLst/>
              <a:latin typeface="+mj-lt"/>
            </a:endParaRP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91.5711</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3.6875</a:t>
            </a:r>
            <a:endParaRPr lang="en-US" b="0" i="0" u="sng" dirty="0">
              <a:solidFill>
                <a:schemeClr val="bg1"/>
              </a:solidFill>
              <a:effectLst/>
              <a:latin typeface="+mj-lt"/>
            </a:endParaRPr>
          </a:p>
        </p:txBody>
      </p:sp>
    </p:spTree>
    <p:extLst>
      <p:ext uri="{BB962C8B-B14F-4D97-AF65-F5344CB8AC3E}">
        <p14:creationId xmlns:p14="http://schemas.microsoft.com/office/powerpoint/2010/main" val="323932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B9CF0-CCB2-F8D2-D6E0-A9BB77401E7E}"/>
              </a:ext>
            </a:extLst>
          </p:cNvPr>
          <p:cNvSpPr>
            <a:spLocks noGrp="1"/>
          </p:cNvSpPr>
          <p:nvPr>
            <p:ph type="title"/>
          </p:nvPr>
        </p:nvSpPr>
        <p:spPr/>
        <p:txBody>
          <a:bodyPr/>
          <a:lstStyle/>
          <a:p>
            <a:r>
              <a:rPr lang="en-US" cap="none" dirty="0">
                <a:solidFill>
                  <a:schemeClr val="bg1"/>
                </a:solidFill>
              </a:rPr>
              <a:t>Lasso regression</a:t>
            </a:r>
            <a:br>
              <a:rPr lang="en-US" dirty="0">
                <a:solidFill>
                  <a:schemeClr val="bg1"/>
                </a:solidFill>
              </a:rPr>
            </a:br>
            <a:endParaRPr lang="en-IN" dirty="0"/>
          </a:p>
        </p:txBody>
      </p:sp>
      <p:pic>
        <p:nvPicPr>
          <p:cNvPr id="8194" name="Picture 2">
            <a:extLst>
              <a:ext uri="{FF2B5EF4-FFF2-40B4-BE49-F238E27FC236}">
                <a16:creationId xmlns:a16="http://schemas.microsoft.com/office/drawing/2014/main" id="{F0819E24-B0E6-ABA3-4C92-A015783524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96802" y="1492404"/>
            <a:ext cx="4451428"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12E29B-0677-EBA6-780E-90FBD40A0C65}"/>
              </a:ext>
            </a:extLst>
          </p:cNvPr>
          <p:cNvSpPr txBox="1"/>
          <p:nvPr/>
        </p:nvSpPr>
        <p:spPr>
          <a:xfrm>
            <a:off x="1141413" y="1859339"/>
            <a:ext cx="6150076" cy="3416320"/>
          </a:xfrm>
          <a:prstGeom prst="rect">
            <a:avLst/>
          </a:prstGeom>
          <a:noFill/>
        </p:spPr>
        <p:txBody>
          <a:bodyPr wrap="square">
            <a:spAutoFit/>
          </a:bodyPr>
          <a:lstStyle/>
          <a:p>
            <a:r>
              <a:rPr lang="en-US" b="0" i="0" dirty="0">
                <a:solidFill>
                  <a:schemeClr val="bg1"/>
                </a:solidFill>
                <a:effectLst/>
                <a:latin typeface="+mj-lt"/>
              </a:rPr>
              <a:t>Lasso Regression, short for "Least Absolute Shrinkage and Selection Operator" Regression, is a linear regression technique used for both regression and feature selection tasks. Like Ridge Regression, Lasso Regression is a regularization method that is used to prevent overfitting and improve the stability of linear regression models.</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0.8549</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0.8594</a:t>
            </a:r>
          </a:p>
          <a:p>
            <a:r>
              <a:rPr lang="en-IN" b="0" i="0" dirty="0">
                <a:solidFill>
                  <a:srgbClr val="212121"/>
                </a:solidFill>
                <a:effectLst/>
                <a:latin typeface="Courier New" panose="02070309020205020404" pitchFamily="49" charset="0"/>
              </a:rPr>
              <a:t>Root Mean Squared error(RMSE) </a:t>
            </a:r>
            <a:r>
              <a:rPr lang="en-US" b="0" i="0" u="sng" dirty="0">
                <a:solidFill>
                  <a:srgbClr val="212121"/>
                </a:solidFill>
                <a:effectLst/>
                <a:latin typeface="Courier New" panose="02070309020205020404" pitchFamily="49" charset="0"/>
              </a:rPr>
              <a:t>6.3375</a:t>
            </a: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72.689</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5.1567</a:t>
            </a:r>
            <a:endParaRPr lang="en-IN" u="sng" dirty="0">
              <a:solidFill>
                <a:schemeClr val="bg1"/>
              </a:solidFill>
              <a:latin typeface="+mj-lt"/>
            </a:endParaRPr>
          </a:p>
        </p:txBody>
      </p:sp>
    </p:spTree>
    <p:extLst>
      <p:ext uri="{BB962C8B-B14F-4D97-AF65-F5344CB8AC3E}">
        <p14:creationId xmlns:p14="http://schemas.microsoft.com/office/powerpoint/2010/main" val="3854079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3938-8171-B707-4019-23AB71FA6F2D}"/>
              </a:ext>
            </a:extLst>
          </p:cNvPr>
          <p:cNvSpPr>
            <a:spLocks noGrp="1"/>
          </p:cNvSpPr>
          <p:nvPr>
            <p:ph type="title"/>
          </p:nvPr>
        </p:nvSpPr>
        <p:spPr/>
        <p:txBody>
          <a:bodyPr/>
          <a:lstStyle/>
          <a:p>
            <a:r>
              <a:rPr lang="en-US" cap="none" dirty="0">
                <a:solidFill>
                  <a:schemeClr val="bg1"/>
                </a:solidFill>
              </a:rPr>
              <a:t>KNN regressor</a:t>
            </a:r>
            <a:br>
              <a:rPr lang="en-US" dirty="0">
                <a:solidFill>
                  <a:schemeClr val="bg1"/>
                </a:solidFill>
              </a:rPr>
            </a:br>
            <a:endParaRPr lang="en-IN" dirty="0"/>
          </a:p>
        </p:txBody>
      </p:sp>
      <p:pic>
        <p:nvPicPr>
          <p:cNvPr id="9218" name="Picture 2">
            <a:extLst>
              <a:ext uri="{FF2B5EF4-FFF2-40B4-BE49-F238E27FC236}">
                <a16:creationId xmlns:a16="http://schemas.microsoft.com/office/drawing/2014/main" id="{2127C647-7F4F-41A8-2BC7-B89EAE2D3C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10168" y="1502237"/>
            <a:ext cx="4308566"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79548E-9EC5-05CD-3BB2-4C2A77F9B44C}"/>
              </a:ext>
            </a:extLst>
          </p:cNvPr>
          <p:cNvSpPr txBox="1"/>
          <p:nvPr/>
        </p:nvSpPr>
        <p:spPr>
          <a:xfrm>
            <a:off x="1141413" y="1677528"/>
            <a:ext cx="6135328" cy="3970318"/>
          </a:xfrm>
          <a:prstGeom prst="rect">
            <a:avLst/>
          </a:prstGeom>
          <a:noFill/>
        </p:spPr>
        <p:txBody>
          <a:bodyPr wrap="square">
            <a:spAutoFit/>
          </a:bodyPr>
          <a:lstStyle/>
          <a:p>
            <a:r>
              <a:rPr lang="en-US" b="0" i="0" dirty="0">
                <a:solidFill>
                  <a:schemeClr val="bg1"/>
                </a:solidFill>
                <a:effectLst/>
                <a:latin typeface="+mj-lt"/>
              </a:rPr>
              <a:t>K-Nearest Neighbors Regressor (KNN Regressor) is a supervised machine learning algorithm used for regression tasks. Unlike traditional regression methods that fit a mathematical function to the data, KNN Regressor makes predictions by finding the K nearest data points (neighbors) to a given input data point and averaging their target values. It is an instance-based or lazy learning algorithm because it doesn't build a model during training but rather memorizes the training data.</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0.945</a:t>
            </a:r>
            <a:r>
              <a:rPr lang="en-US" b="0" i="0" dirty="0">
                <a:solidFill>
                  <a:srgbClr val="212121"/>
                </a:solidFill>
                <a:effectLst/>
                <a:latin typeface="Courier New" panose="02070309020205020404" pitchFamily="49" charset="0"/>
              </a:rPr>
              <a:t>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0.9694</a:t>
            </a:r>
          </a:p>
          <a:p>
            <a:r>
              <a:rPr lang="en-US" b="0" i="0" dirty="0">
                <a:solidFill>
                  <a:srgbClr val="212121"/>
                </a:solidFill>
                <a:effectLst/>
                <a:latin typeface="Courier New" panose="02070309020205020404" pitchFamily="49" charset="0"/>
              </a:rPr>
              <a:t>Root Mean Squared error</a:t>
            </a:r>
            <a:r>
              <a:rPr lang="en-US" dirty="0">
                <a:solidFill>
                  <a:srgbClr val="212121"/>
                </a:solidFill>
                <a:latin typeface="Courier New" panose="02070309020205020404" pitchFamily="49" charset="0"/>
              </a:rPr>
              <a:t> </a:t>
            </a:r>
            <a:r>
              <a:rPr lang="en-US" b="0" i="0" u="sng" dirty="0">
                <a:solidFill>
                  <a:srgbClr val="212121"/>
                </a:solidFill>
                <a:effectLst/>
                <a:latin typeface="Courier New" panose="02070309020205020404" pitchFamily="49" charset="0"/>
              </a:rPr>
              <a:t>3.9004</a:t>
            </a: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94.3703</a:t>
            </a:r>
          </a:p>
          <a:p>
            <a:r>
              <a:rPr lang="en-IN" b="0" i="0" dirty="0">
                <a:solidFill>
                  <a:srgbClr val="212121"/>
                </a:solidFill>
                <a:effectLst/>
                <a:latin typeface="Courier New" panose="02070309020205020404" pitchFamily="49" charset="0"/>
              </a:rPr>
              <a:t>Mean Absolute error(MAE)</a:t>
            </a:r>
            <a:r>
              <a:rPr lang="en-IN" b="0" i="0" u="sng" dirty="0">
                <a:solidFill>
                  <a:srgbClr val="212121"/>
                </a:solidFill>
                <a:effectLst/>
                <a:latin typeface="Courier New" panose="02070309020205020404" pitchFamily="49" charset="0"/>
              </a:rPr>
              <a:t>2.7866</a:t>
            </a:r>
            <a:endParaRPr lang="en-IN" u="sng" dirty="0">
              <a:solidFill>
                <a:schemeClr val="bg1"/>
              </a:solidFill>
              <a:latin typeface="+mj-lt"/>
            </a:endParaRPr>
          </a:p>
        </p:txBody>
      </p:sp>
    </p:spTree>
    <p:extLst>
      <p:ext uri="{BB962C8B-B14F-4D97-AF65-F5344CB8AC3E}">
        <p14:creationId xmlns:p14="http://schemas.microsoft.com/office/powerpoint/2010/main" val="3831343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547F-ECF5-7D02-49B1-2203EA3D5766}"/>
              </a:ext>
            </a:extLst>
          </p:cNvPr>
          <p:cNvSpPr>
            <a:spLocks noGrp="1"/>
          </p:cNvSpPr>
          <p:nvPr>
            <p:ph type="title"/>
          </p:nvPr>
        </p:nvSpPr>
        <p:spPr/>
        <p:txBody>
          <a:bodyPr/>
          <a:lstStyle/>
          <a:p>
            <a:r>
              <a:rPr lang="en-US" cap="none" dirty="0">
                <a:solidFill>
                  <a:schemeClr val="bg1"/>
                </a:solidFill>
              </a:rPr>
              <a:t>ADABOOST regression</a:t>
            </a:r>
            <a:br>
              <a:rPr lang="en-US" dirty="0">
                <a:solidFill>
                  <a:schemeClr val="bg1"/>
                </a:solidFill>
              </a:rPr>
            </a:br>
            <a:endParaRPr lang="en-IN" dirty="0"/>
          </a:p>
        </p:txBody>
      </p:sp>
      <p:pic>
        <p:nvPicPr>
          <p:cNvPr id="10242" name="Picture 2">
            <a:extLst>
              <a:ext uri="{FF2B5EF4-FFF2-40B4-BE49-F238E27FC236}">
                <a16:creationId xmlns:a16="http://schemas.microsoft.com/office/drawing/2014/main" id="{95E7BE7D-EE24-4EFC-1898-82943D01AB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10840" y="1357803"/>
            <a:ext cx="4364359"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75AC1C-A059-A2D1-2B39-00AEC70ACE94}"/>
              </a:ext>
            </a:extLst>
          </p:cNvPr>
          <p:cNvSpPr txBox="1"/>
          <p:nvPr/>
        </p:nvSpPr>
        <p:spPr>
          <a:xfrm>
            <a:off x="1268295" y="1993857"/>
            <a:ext cx="6115664" cy="3693319"/>
          </a:xfrm>
          <a:prstGeom prst="rect">
            <a:avLst/>
          </a:prstGeom>
          <a:noFill/>
        </p:spPr>
        <p:txBody>
          <a:bodyPr wrap="square">
            <a:spAutoFit/>
          </a:bodyPr>
          <a:lstStyle/>
          <a:p>
            <a:r>
              <a:rPr lang="en-US" b="0" i="0" dirty="0">
                <a:solidFill>
                  <a:schemeClr val="bg1"/>
                </a:solidFill>
                <a:effectLst/>
                <a:latin typeface="+mj-lt"/>
              </a:rPr>
              <a:t>AdaBoost (Adaptive Boosting) is primarily used as an ensemble learning method for classification tasks, and its most common variant, AdaBoost Classifier, is designed for classification. However, AdaBoost can also be adapted for regression tasks, in which case it is referred to as AdaBoost Regressor. In this response, I'll focus on AdaBoost Regressor.</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0.9579 </a:t>
            </a: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0.9999</a:t>
            </a:r>
          </a:p>
          <a:p>
            <a:r>
              <a:rPr lang="en-IN" b="0" i="0" dirty="0">
                <a:solidFill>
                  <a:srgbClr val="212121"/>
                </a:solidFill>
                <a:effectLst/>
                <a:latin typeface="Courier New" panose="02070309020205020404" pitchFamily="49" charset="0"/>
              </a:rPr>
              <a:t>Root Mean Squared error(RMSE)</a:t>
            </a:r>
            <a:r>
              <a:rPr lang="en-US" b="0" i="0" u="sng" dirty="0">
                <a:solidFill>
                  <a:srgbClr val="212121"/>
                </a:solidFill>
                <a:effectLst/>
                <a:latin typeface="Courier New" panose="02070309020205020404" pitchFamily="49" charset="0"/>
              </a:rPr>
              <a:t>0.0086</a:t>
            </a: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94.3703</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2.7866</a:t>
            </a:r>
          </a:p>
          <a:p>
            <a:endParaRPr lang="en-IN" u="sng" dirty="0">
              <a:solidFill>
                <a:schemeClr val="bg1"/>
              </a:solidFill>
              <a:latin typeface="+mj-lt"/>
            </a:endParaRPr>
          </a:p>
        </p:txBody>
      </p:sp>
    </p:spTree>
    <p:extLst>
      <p:ext uri="{BB962C8B-B14F-4D97-AF65-F5344CB8AC3E}">
        <p14:creationId xmlns:p14="http://schemas.microsoft.com/office/powerpoint/2010/main" val="3441523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839C-B45D-8BE5-930E-6B5E779C8F1A}"/>
              </a:ext>
            </a:extLst>
          </p:cNvPr>
          <p:cNvSpPr>
            <a:spLocks noGrp="1"/>
          </p:cNvSpPr>
          <p:nvPr>
            <p:ph type="title"/>
          </p:nvPr>
        </p:nvSpPr>
        <p:spPr/>
        <p:txBody>
          <a:bodyPr>
            <a:normAutofit/>
          </a:bodyPr>
          <a:lstStyle/>
          <a:p>
            <a:r>
              <a:rPr lang="en-IN" b="0" i="0" u="none" strike="noStrike" cap="none" dirty="0">
                <a:solidFill>
                  <a:schemeClr val="bg1"/>
                </a:solidFill>
                <a:effectLst/>
              </a:rPr>
              <a:t>Model evaluation</a:t>
            </a:r>
            <a:endParaRPr lang="en-IN" cap="none" dirty="0">
              <a:solidFill>
                <a:schemeClr val="bg1"/>
              </a:solidFill>
            </a:endParaRPr>
          </a:p>
        </p:txBody>
      </p:sp>
      <p:sp>
        <p:nvSpPr>
          <p:cNvPr id="3" name="Content Placeholder 2">
            <a:extLst>
              <a:ext uri="{FF2B5EF4-FFF2-40B4-BE49-F238E27FC236}">
                <a16:creationId xmlns:a16="http://schemas.microsoft.com/office/drawing/2014/main" id="{F1DC3B2E-D968-FE59-A730-84580BEAC02A}"/>
              </a:ext>
            </a:extLst>
          </p:cNvPr>
          <p:cNvSpPr>
            <a:spLocks noGrp="1"/>
          </p:cNvSpPr>
          <p:nvPr>
            <p:ph idx="1"/>
          </p:nvPr>
        </p:nvSpPr>
        <p:spPr/>
        <p:txBody>
          <a:bodyPr>
            <a:normAutofit/>
          </a:bodyPr>
          <a:lstStyle/>
          <a:p>
            <a:pPr>
              <a:buFont typeface="Wingdings" panose="05000000000000000000" pitchFamily="2" charset="2"/>
              <a:buChar char="v"/>
            </a:pPr>
            <a:r>
              <a:rPr lang="en-US" sz="2000" b="0" i="0" u="none" strike="noStrike" dirty="0">
                <a:solidFill>
                  <a:srgbClr val="3F3F3F"/>
                </a:solidFill>
                <a:effectLst/>
                <a:latin typeface="+mj-lt"/>
              </a:rPr>
              <a:t>For Regression problems, there are </a:t>
            </a:r>
            <a:r>
              <a:rPr lang="en-US" sz="2000" b="1" i="0" u="none" strike="noStrike" dirty="0">
                <a:solidFill>
                  <a:srgbClr val="3F3F3F"/>
                </a:solidFill>
                <a:effectLst/>
                <a:latin typeface="+mj-lt"/>
              </a:rPr>
              <a:t>3 key performance metrics</a:t>
            </a:r>
            <a:r>
              <a:rPr lang="en-US" sz="2000" b="0" i="0" u="none" strike="noStrike" dirty="0">
                <a:solidFill>
                  <a:srgbClr val="3F3F3F"/>
                </a:solidFill>
                <a:effectLst/>
                <a:latin typeface="+mj-lt"/>
              </a:rPr>
              <a:t> that are used to assess how well your model is performing. </a:t>
            </a:r>
          </a:p>
          <a:p>
            <a:pPr>
              <a:buFont typeface="Wingdings" panose="05000000000000000000" pitchFamily="2" charset="2"/>
              <a:buChar char="v"/>
            </a:pPr>
            <a:r>
              <a:rPr lang="en-US" sz="2000" b="1" i="0" u="none" strike="noStrike" dirty="0">
                <a:solidFill>
                  <a:schemeClr val="bg1"/>
                </a:solidFill>
                <a:effectLst/>
                <a:latin typeface="Calibri" panose="020F0502020204030204" pitchFamily="34" charset="0"/>
              </a:rPr>
              <a:t>Root Mean Squared Error (RMSE):</a:t>
            </a:r>
            <a:r>
              <a:rPr lang="en-US" sz="2000" b="0" i="0" u="none" strike="noStrike" dirty="0">
                <a:solidFill>
                  <a:schemeClr val="bg1"/>
                </a:solidFill>
                <a:effectLst/>
                <a:latin typeface="Calibri" panose="020F0502020204030204" pitchFamily="34" charset="0"/>
              </a:rPr>
              <a:t> </a:t>
            </a:r>
            <a:r>
              <a:rPr lang="en-US" sz="2000" b="0" i="0" u="none" strike="noStrike" dirty="0">
                <a:solidFill>
                  <a:srgbClr val="3F3F3F"/>
                </a:solidFill>
                <a:effectLst/>
                <a:latin typeface="Calibri" panose="020F0502020204030204" pitchFamily="34" charset="0"/>
              </a:rPr>
              <a:t>measures the average error performed by the model in predicting the outcome for an observation</a:t>
            </a:r>
            <a:r>
              <a:rPr lang="en-US" sz="2000" dirty="0">
                <a:solidFill>
                  <a:srgbClr val="3F3F3F"/>
                </a:solidFill>
                <a:latin typeface="Calibri" panose="020F0502020204030204" pitchFamily="34" charset="0"/>
              </a:rPr>
              <a:t>(value should be low for high accuracy of model)</a:t>
            </a:r>
            <a:r>
              <a:rPr lang="en-US" sz="2000" b="0" i="0" u="none" strike="noStrike" dirty="0">
                <a:solidFill>
                  <a:srgbClr val="3F3F3F"/>
                </a:solidFill>
                <a:effectLst/>
                <a:latin typeface="Calibri" panose="020F0502020204030204" pitchFamily="34" charset="0"/>
              </a:rPr>
              <a:t>.</a:t>
            </a:r>
          </a:p>
          <a:p>
            <a:pPr>
              <a:buFont typeface="Wingdings" panose="05000000000000000000" pitchFamily="2" charset="2"/>
              <a:buChar char="v"/>
            </a:pPr>
            <a:r>
              <a:rPr lang="en-US" sz="2000" b="1" i="0" u="none" strike="noStrike" dirty="0">
                <a:solidFill>
                  <a:schemeClr val="bg1"/>
                </a:solidFill>
                <a:effectLst/>
                <a:latin typeface="Calibri" panose="020F0502020204030204" pitchFamily="34" charset="0"/>
              </a:rPr>
              <a:t>R-Squared</a:t>
            </a:r>
            <a:r>
              <a:rPr lang="en-US" sz="2000" b="0" i="0" u="none" strike="noStrike" dirty="0">
                <a:solidFill>
                  <a:schemeClr val="bg1"/>
                </a:solidFill>
                <a:effectLst/>
                <a:latin typeface="Calibri" panose="020F0502020204030204" pitchFamily="34" charset="0"/>
              </a:rPr>
              <a:t>: </a:t>
            </a:r>
            <a:r>
              <a:rPr lang="en-US" sz="2000" b="0" i="0" u="none" strike="noStrike" dirty="0">
                <a:solidFill>
                  <a:srgbClr val="3F3F3F"/>
                </a:solidFill>
                <a:effectLst/>
                <a:latin typeface="Calibri" panose="020F0502020204030204" pitchFamily="34" charset="0"/>
              </a:rPr>
              <a:t>It means how much of the variation in the target variable that can be explained by the set of features used in training the model.</a:t>
            </a:r>
          </a:p>
          <a:p>
            <a:pPr>
              <a:buFont typeface="Wingdings" panose="05000000000000000000" pitchFamily="2" charset="2"/>
              <a:buChar char="v"/>
            </a:pPr>
            <a:r>
              <a:rPr lang="en-US" sz="2000" b="1" i="0" u="none" strike="noStrike" dirty="0">
                <a:solidFill>
                  <a:schemeClr val="bg1"/>
                </a:solidFill>
                <a:effectLst/>
                <a:latin typeface="Calibri" panose="020F0502020204030204" pitchFamily="34" charset="0"/>
              </a:rPr>
              <a:t>Mean Absolute Error</a:t>
            </a:r>
            <a:r>
              <a:rPr lang="en-US" sz="2000" b="0" i="0" u="none" strike="noStrike" dirty="0">
                <a:solidFill>
                  <a:schemeClr val="bg1"/>
                </a:solidFill>
                <a:effectLst/>
                <a:latin typeface="Calibri" panose="020F0502020204030204" pitchFamily="34" charset="0"/>
              </a:rPr>
              <a:t>: </a:t>
            </a:r>
            <a:r>
              <a:rPr lang="en-US" sz="2000" b="0" i="0" u="none" strike="noStrike" dirty="0">
                <a:solidFill>
                  <a:srgbClr val="3F3F3F"/>
                </a:solidFill>
                <a:effectLst/>
                <a:latin typeface="Calibri" panose="020F0502020204030204" pitchFamily="34" charset="0"/>
              </a:rPr>
              <a:t>measures how far predicted values are away from the actual values.</a:t>
            </a:r>
            <a:endParaRPr lang="en-US" sz="2000" b="1" i="0" u="none" strike="noStrike" dirty="0">
              <a:solidFill>
                <a:srgbClr val="1CADE4"/>
              </a:solidFill>
              <a:effectLst/>
              <a:latin typeface="Arial" panose="020B0604020202020204" pitchFamily="34" charset="0"/>
            </a:endParaRPr>
          </a:p>
          <a:p>
            <a:pPr>
              <a:buFont typeface="Wingdings" panose="05000000000000000000" pitchFamily="2" charset="2"/>
              <a:buChar char="v"/>
            </a:pPr>
            <a:endParaRPr lang="en-IN" sz="2000" dirty="0">
              <a:latin typeface="+mj-lt"/>
            </a:endParaRPr>
          </a:p>
        </p:txBody>
      </p:sp>
    </p:spTree>
    <p:extLst>
      <p:ext uri="{BB962C8B-B14F-4D97-AF65-F5344CB8AC3E}">
        <p14:creationId xmlns:p14="http://schemas.microsoft.com/office/powerpoint/2010/main" val="3646918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A70E-0ABF-311D-6865-C421D8A94B17}"/>
              </a:ext>
            </a:extLst>
          </p:cNvPr>
          <p:cNvSpPr>
            <a:spLocks noGrp="1"/>
          </p:cNvSpPr>
          <p:nvPr>
            <p:ph type="title"/>
          </p:nvPr>
        </p:nvSpPr>
        <p:spPr>
          <a:xfrm>
            <a:off x="925975" y="188184"/>
            <a:ext cx="9905998" cy="1478570"/>
          </a:xfrm>
        </p:spPr>
        <p:txBody>
          <a:bodyPr>
            <a:normAutofit/>
          </a:bodyPr>
          <a:lstStyle/>
          <a:p>
            <a:r>
              <a:rPr lang="en-IN" sz="3200" i="0" u="none" strike="noStrike" cap="none" dirty="0">
                <a:solidFill>
                  <a:schemeClr val="bg1"/>
                </a:solidFill>
                <a:effectLst/>
              </a:rPr>
              <a:t>Performance metrics </a:t>
            </a:r>
            <a:endParaRPr lang="en-IN" sz="3200" cap="none" dirty="0">
              <a:solidFill>
                <a:schemeClr val="bg1"/>
              </a:solidFill>
            </a:endParaRPr>
          </a:p>
        </p:txBody>
      </p:sp>
      <p:graphicFrame>
        <p:nvGraphicFramePr>
          <p:cNvPr id="4" name="Content Placeholder 3">
            <a:extLst>
              <a:ext uri="{FF2B5EF4-FFF2-40B4-BE49-F238E27FC236}">
                <a16:creationId xmlns:a16="http://schemas.microsoft.com/office/drawing/2014/main" id="{07DDF32E-FBD5-67C6-7AED-4F77F6CD06A2}"/>
              </a:ext>
            </a:extLst>
          </p:cNvPr>
          <p:cNvGraphicFramePr>
            <a:graphicFrameLocks noGrp="1"/>
          </p:cNvGraphicFramePr>
          <p:nvPr>
            <p:ph idx="1"/>
            <p:extLst>
              <p:ext uri="{D42A27DB-BD31-4B8C-83A1-F6EECF244321}">
                <p14:modId xmlns:p14="http://schemas.microsoft.com/office/powerpoint/2010/main" val="3788137347"/>
              </p:ext>
            </p:extLst>
          </p:nvPr>
        </p:nvGraphicFramePr>
        <p:xfrm>
          <a:off x="1219200" y="1391921"/>
          <a:ext cx="8771362" cy="5115763"/>
        </p:xfrm>
        <a:graphic>
          <a:graphicData uri="http://schemas.openxmlformats.org/drawingml/2006/table">
            <a:tbl>
              <a:tblPr/>
              <a:tblGrid>
                <a:gridCol w="109726">
                  <a:extLst>
                    <a:ext uri="{9D8B030D-6E8A-4147-A177-3AD203B41FA5}">
                      <a16:colId xmlns:a16="http://schemas.microsoft.com/office/drawing/2014/main" val="2689007806"/>
                    </a:ext>
                  </a:extLst>
                </a:gridCol>
                <a:gridCol w="2761257">
                  <a:extLst>
                    <a:ext uri="{9D8B030D-6E8A-4147-A177-3AD203B41FA5}">
                      <a16:colId xmlns:a16="http://schemas.microsoft.com/office/drawing/2014/main" val="63365169"/>
                    </a:ext>
                  </a:extLst>
                </a:gridCol>
                <a:gridCol w="926991">
                  <a:extLst>
                    <a:ext uri="{9D8B030D-6E8A-4147-A177-3AD203B41FA5}">
                      <a16:colId xmlns:a16="http://schemas.microsoft.com/office/drawing/2014/main" val="2201652408"/>
                    </a:ext>
                  </a:extLst>
                </a:gridCol>
                <a:gridCol w="1243347">
                  <a:extLst>
                    <a:ext uri="{9D8B030D-6E8A-4147-A177-3AD203B41FA5}">
                      <a16:colId xmlns:a16="http://schemas.microsoft.com/office/drawing/2014/main" val="322364809"/>
                    </a:ext>
                  </a:extLst>
                </a:gridCol>
                <a:gridCol w="1243347">
                  <a:extLst>
                    <a:ext uri="{9D8B030D-6E8A-4147-A177-3AD203B41FA5}">
                      <a16:colId xmlns:a16="http://schemas.microsoft.com/office/drawing/2014/main" val="865851888"/>
                    </a:ext>
                  </a:extLst>
                </a:gridCol>
                <a:gridCol w="1243347">
                  <a:extLst>
                    <a:ext uri="{9D8B030D-6E8A-4147-A177-3AD203B41FA5}">
                      <a16:colId xmlns:a16="http://schemas.microsoft.com/office/drawing/2014/main" val="2124135922"/>
                    </a:ext>
                  </a:extLst>
                </a:gridCol>
                <a:gridCol w="1243347">
                  <a:extLst>
                    <a:ext uri="{9D8B030D-6E8A-4147-A177-3AD203B41FA5}">
                      <a16:colId xmlns:a16="http://schemas.microsoft.com/office/drawing/2014/main" val="3253706888"/>
                    </a:ext>
                  </a:extLst>
                </a:gridCol>
              </a:tblGrid>
              <a:tr h="243606">
                <a:tc>
                  <a:txBody>
                    <a:bodyPr/>
                    <a:lstStyle/>
                    <a:p>
                      <a:pPr algn="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Model</a:t>
                      </a: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RMSE</a:t>
                      </a: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R2SCORES</a:t>
                      </a: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MAE</a:t>
                      </a: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RMSLE</a:t>
                      </a: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MSE</a:t>
                      </a:r>
                    </a:p>
                  </a:txBody>
                  <a:tcPr marL="42163" marR="42163" marT="21082" marB="21082" anchor="ctr">
                    <a:lnL>
                      <a:noFill/>
                    </a:lnL>
                  </a:tcPr>
                </a:tc>
                <a:extLst>
                  <a:ext uri="{0D108BD9-81ED-4DB2-BD59-A6C34878D82A}">
                    <a16:rowId xmlns:a16="http://schemas.microsoft.com/office/drawing/2014/main" val="68372755"/>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XGB_Regressor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3.419237</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95.669925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2.308823</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0.007519</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11.691180</a:t>
                      </a:r>
                    </a:p>
                  </a:txBody>
                  <a:tcPr marL="42163" marR="42163" marT="21082" marB="21082" anchor="ctr">
                    <a:lnL>
                      <a:noFill/>
                    </a:lnL>
                    <a:lnR>
                      <a:noFill/>
                    </a:lnR>
                    <a:lnB>
                      <a:noFill/>
                    </a:lnB>
                  </a:tcPr>
                </a:tc>
                <a:extLst>
                  <a:ext uri="{0D108BD9-81ED-4DB2-BD59-A6C34878D82A}">
                    <a16:rowId xmlns:a16="http://schemas.microsoft.com/office/drawing/2014/main" val="1639123360"/>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RandomForest_Regressor</a:t>
                      </a: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3.510005</a:t>
                      </a: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95.412670</a:t>
                      </a: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2.432175</a:t>
                      </a: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0.007715</a:t>
                      </a: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12.320135</a:t>
                      </a:r>
                    </a:p>
                  </a:txBody>
                  <a:tcPr marL="42163" marR="42163" marT="21082" marB="21082" anchor="ctr">
                    <a:lnL>
                      <a:noFill/>
                    </a:lnL>
                    <a:lnR>
                      <a:noFill/>
                    </a:lnR>
                    <a:lnT>
                      <a:noFill/>
                    </a:lnT>
                    <a:lnB>
                      <a:noFill/>
                    </a:lnB>
                  </a:tcPr>
                </a:tc>
                <a:extLst>
                  <a:ext uri="{0D108BD9-81ED-4DB2-BD59-A6C34878D82A}">
                    <a16:rowId xmlns:a16="http://schemas.microsoft.com/office/drawing/2014/main" val="3151863194"/>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KNeighbors_Regressor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3.900438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94.370265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2.786614</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0.008596</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15.213415</a:t>
                      </a:r>
                    </a:p>
                  </a:txBody>
                  <a:tcPr marL="42163" marR="42163" marT="21082" marB="21082" anchor="ctr">
                    <a:lnL>
                      <a:noFill/>
                    </a:lnL>
                    <a:lnR>
                      <a:noFill/>
                    </a:lnR>
                    <a:lnT>
                      <a:noFill/>
                    </a:lnT>
                    <a:lnB>
                      <a:noFill/>
                    </a:lnB>
                  </a:tcPr>
                </a:tc>
                <a:extLst>
                  <a:ext uri="{0D108BD9-81ED-4DB2-BD59-A6C34878D82A}">
                    <a16:rowId xmlns:a16="http://schemas.microsoft.com/office/drawing/2014/main" val="2370983235"/>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AdaBoost_Regressor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3.900438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94.370265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2.786614</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0.008596</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15.213415</a:t>
                      </a:r>
                    </a:p>
                  </a:txBody>
                  <a:tcPr marL="42163" marR="42163" marT="21082" marB="21082" anchor="ctr">
                    <a:lnL>
                      <a:noFill/>
                    </a:lnL>
                    <a:lnR>
                      <a:noFill/>
                    </a:lnR>
                    <a:lnT>
                      <a:noFill/>
                    </a:lnT>
                    <a:lnB>
                      <a:noFill/>
                    </a:lnB>
                  </a:tcPr>
                </a:tc>
                <a:extLst>
                  <a:ext uri="{0D108BD9-81ED-4DB2-BD59-A6C34878D82A}">
                    <a16:rowId xmlns:a16="http://schemas.microsoft.com/office/drawing/2014/main" val="2253052463"/>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LogisticRegression</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3.900438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94.370265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2.786614</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0.008596</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2.786614</a:t>
                      </a:r>
                    </a:p>
                  </a:txBody>
                  <a:tcPr marL="42163" marR="42163" marT="21082" marB="21082" anchor="ctr">
                    <a:lnL>
                      <a:noFill/>
                    </a:lnL>
                    <a:lnR>
                      <a:noFill/>
                    </a:lnR>
                    <a:lnT>
                      <a:noFill/>
                    </a:lnT>
                    <a:lnB>
                      <a:noFill/>
                    </a:lnB>
                  </a:tcPr>
                </a:tc>
                <a:extLst>
                  <a:ext uri="{0D108BD9-81ED-4DB2-BD59-A6C34878D82A}">
                    <a16:rowId xmlns:a16="http://schemas.microsoft.com/office/drawing/2014/main" val="3994372130"/>
                  </a:ext>
                </a:extLst>
              </a:tr>
              <a:tr h="609017">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Gradientboosting_regressor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4.025290</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93.827740</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3.017459</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0.008843</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16.202963</a:t>
                      </a:r>
                    </a:p>
                  </a:txBody>
                  <a:tcPr marL="42163" marR="42163" marT="21082" marB="21082" anchor="ctr">
                    <a:lnL>
                      <a:noFill/>
                    </a:lnL>
                    <a:lnR>
                      <a:noFill/>
                    </a:lnR>
                    <a:lnT>
                      <a:noFill/>
                    </a:lnT>
                    <a:lnB>
                      <a:noFill/>
                    </a:lnB>
                  </a:tcPr>
                </a:tc>
                <a:extLst>
                  <a:ext uri="{0D108BD9-81ED-4DB2-BD59-A6C34878D82A}">
                    <a16:rowId xmlns:a16="http://schemas.microsoft.com/office/drawing/2014/main" val="999758271"/>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DecisionTree_Regressor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4.562994</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92.595296</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3.158725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0.010029</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20.820910</a:t>
                      </a:r>
                    </a:p>
                  </a:txBody>
                  <a:tcPr marL="42163" marR="42163" marT="21082" marB="21082" anchor="ctr">
                    <a:lnL>
                      <a:noFill/>
                    </a:lnL>
                    <a:lnR>
                      <a:noFill/>
                    </a:lnR>
                    <a:lnT>
                      <a:noFill/>
                    </a:lnT>
                    <a:lnB>
                      <a:noFill/>
                    </a:lnB>
                  </a:tcPr>
                </a:tc>
                <a:extLst>
                  <a:ext uri="{0D108BD9-81ED-4DB2-BD59-A6C34878D82A}">
                    <a16:rowId xmlns:a16="http://schemas.microsoft.com/office/drawing/2014/main" val="487996343"/>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Ridge_regressor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4.708339</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91.571136</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3.687528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0.010381</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22.168453</a:t>
                      </a:r>
                    </a:p>
                  </a:txBody>
                  <a:tcPr marL="42163" marR="42163" marT="21082" marB="21082" anchor="ctr">
                    <a:lnL>
                      <a:noFill/>
                    </a:lnL>
                    <a:lnR>
                      <a:noFill/>
                    </a:lnR>
                    <a:lnT>
                      <a:noFill/>
                    </a:lnT>
                    <a:lnB>
                      <a:noFill/>
                    </a:lnB>
                  </a:tcPr>
                </a:tc>
                <a:extLst>
                  <a:ext uri="{0D108BD9-81ED-4DB2-BD59-A6C34878D82A}">
                    <a16:rowId xmlns:a16="http://schemas.microsoft.com/office/drawing/2014/main" val="3363922836"/>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LinearRegression</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4.708341</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91.571148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3.687528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0.010381</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22.168471</a:t>
                      </a:r>
                    </a:p>
                  </a:txBody>
                  <a:tcPr marL="42163" marR="42163" marT="21082" marB="21082" anchor="ctr">
                    <a:lnL>
                      <a:noFill/>
                    </a:lnL>
                    <a:lnR>
                      <a:noFill/>
                    </a:lnR>
                    <a:lnT>
                      <a:noFill/>
                    </a:lnT>
                    <a:lnB>
                      <a:noFill/>
                    </a:lnB>
                  </a:tcPr>
                </a:tc>
                <a:extLst>
                  <a:ext uri="{0D108BD9-81ED-4DB2-BD59-A6C34878D82A}">
                    <a16:rowId xmlns:a16="http://schemas.microsoft.com/office/drawing/2014/main" val="3352782379"/>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supportvector_regressor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4.742523</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91.785314</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3.694628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0.010473</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22.491528</a:t>
                      </a:r>
                    </a:p>
                  </a:txBody>
                  <a:tcPr marL="42163" marR="42163" marT="21082" marB="21082" anchor="ctr">
                    <a:lnL>
                      <a:noFill/>
                    </a:lnL>
                    <a:lnR>
                      <a:noFill/>
                    </a:lnR>
                    <a:lnT>
                      <a:noFill/>
                    </a:lnT>
                    <a:lnB>
                      <a:noFill/>
                    </a:lnB>
                  </a:tcPr>
                </a:tc>
                <a:extLst>
                  <a:ext uri="{0D108BD9-81ED-4DB2-BD59-A6C34878D82A}">
                    <a16:rowId xmlns:a16="http://schemas.microsoft.com/office/drawing/2014/main" val="3521528430"/>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Lasso_regressor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6.337475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72.688999</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5.156697</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0.013857</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40.163587</a:t>
                      </a:r>
                    </a:p>
                  </a:txBody>
                  <a:tcPr marL="42163" marR="42163" marT="21082" marB="21082" anchor="ctr">
                    <a:lnL>
                      <a:noFill/>
                    </a:lnL>
                    <a:lnR>
                      <a:noFill/>
                    </a:lnR>
                    <a:lnT>
                      <a:noFill/>
                    </a:lnT>
                    <a:lnB>
                      <a:noFill/>
                    </a:lnB>
                  </a:tcPr>
                </a:tc>
                <a:extLst>
                  <a:ext uri="{0D108BD9-81ED-4DB2-BD59-A6C34878D82A}">
                    <a16:rowId xmlns:a16="http://schemas.microsoft.com/office/drawing/2014/main" val="1498000134"/>
                  </a:ext>
                </a:extLst>
              </a:tr>
            </a:tbl>
          </a:graphicData>
        </a:graphic>
      </p:graphicFrame>
      <p:sp>
        <p:nvSpPr>
          <p:cNvPr id="5" name="Rectangle 1">
            <a:extLst>
              <a:ext uri="{FF2B5EF4-FFF2-40B4-BE49-F238E27FC236}">
                <a16:creationId xmlns:a16="http://schemas.microsoft.com/office/drawing/2014/main" id="{BBE1BFFC-C935-4921-DDBF-B8C9EAB65296}"/>
              </a:ext>
            </a:extLst>
          </p:cNvPr>
          <p:cNvSpPr>
            <a:spLocks noChangeArrowheads="1"/>
          </p:cNvSpPr>
          <p:nvPr/>
        </p:nvSpPr>
        <p:spPr bwMode="auto">
          <a:xfrm flipV="1">
            <a:off x="-6649095" y="-275599"/>
            <a:ext cx="228622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5000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42A46-DC2A-BB01-326C-415AD67A2F85}"/>
              </a:ext>
            </a:extLst>
          </p:cNvPr>
          <p:cNvSpPr>
            <a:spLocks noGrp="1"/>
          </p:cNvSpPr>
          <p:nvPr>
            <p:ph type="title"/>
          </p:nvPr>
        </p:nvSpPr>
        <p:spPr>
          <a:xfrm>
            <a:off x="916143" y="1042218"/>
            <a:ext cx="9947816" cy="2310581"/>
          </a:xfrm>
        </p:spPr>
        <p:txBody>
          <a:bodyPr>
            <a:normAutofit/>
          </a:bodyPr>
          <a:lstStyle/>
          <a:p>
            <a:r>
              <a:rPr lang="en-IN" sz="2400" cap="none" dirty="0">
                <a:solidFill>
                  <a:schemeClr val="bg1"/>
                </a:solidFill>
              </a:rPr>
              <a:t>Since RMSE of </a:t>
            </a:r>
            <a:r>
              <a:rPr lang="en-IN" sz="2400" cap="none" dirty="0">
                <a:solidFill>
                  <a:schemeClr val="bg1"/>
                </a:solidFill>
                <a:effectLst/>
              </a:rPr>
              <a:t>Randomforest</a:t>
            </a:r>
            <a:r>
              <a:rPr lang="en-IN" sz="2400" cap="none" dirty="0">
                <a:solidFill>
                  <a:schemeClr val="bg1"/>
                </a:solidFill>
              </a:rPr>
              <a:t> </a:t>
            </a:r>
            <a:r>
              <a:rPr lang="en-IN" sz="2400" cap="none" dirty="0">
                <a:solidFill>
                  <a:schemeClr val="bg1"/>
                </a:solidFill>
                <a:effectLst/>
              </a:rPr>
              <a:t>regressor that is, 3.51 and </a:t>
            </a:r>
            <a:r>
              <a:rPr lang="en-IN" sz="2400" b="0" i="0" cap="none" dirty="0">
                <a:solidFill>
                  <a:srgbClr val="212121"/>
                </a:solidFill>
                <a:effectLst/>
              </a:rPr>
              <a:t>r-squared error is 95.41 so, we will finalise </a:t>
            </a:r>
            <a:r>
              <a:rPr lang="en-IN" sz="2400" cap="none" dirty="0">
                <a:solidFill>
                  <a:schemeClr val="bg1"/>
                </a:solidFill>
                <a:effectLst/>
              </a:rPr>
              <a:t>Randomforest_regressor.</a:t>
            </a:r>
            <a:endParaRPr lang="en-IN" sz="2400" cap="none" dirty="0">
              <a:solidFill>
                <a:schemeClr val="bg1"/>
              </a:solidFill>
            </a:endParaRPr>
          </a:p>
        </p:txBody>
      </p:sp>
    </p:spTree>
    <p:extLst>
      <p:ext uri="{BB962C8B-B14F-4D97-AF65-F5344CB8AC3E}">
        <p14:creationId xmlns:p14="http://schemas.microsoft.com/office/powerpoint/2010/main" val="1045271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A7CB-2B30-9806-5835-7ED4FEC81272}"/>
              </a:ext>
            </a:extLst>
          </p:cNvPr>
          <p:cNvSpPr>
            <a:spLocks noGrp="1"/>
          </p:cNvSpPr>
          <p:nvPr>
            <p:ph type="title"/>
          </p:nvPr>
        </p:nvSpPr>
        <p:spPr>
          <a:xfrm>
            <a:off x="1013594" y="195731"/>
            <a:ext cx="9905998" cy="1478570"/>
          </a:xfrm>
        </p:spPr>
        <p:txBody>
          <a:bodyPr>
            <a:normAutofit/>
          </a:bodyPr>
          <a:lstStyle/>
          <a:p>
            <a:pPr algn="ctr"/>
            <a:r>
              <a:rPr lang="en-IN" b="0" i="0" u="none" strike="noStrike" dirty="0">
                <a:solidFill>
                  <a:schemeClr val="bg1"/>
                </a:solidFill>
                <a:effectLst/>
              </a:rPr>
              <a:t>Deployment of Model</a:t>
            </a:r>
            <a:endParaRPr lang="en-IN" dirty="0">
              <a:solidFill>
                <a:schemeClr val="bg1"/>
              </a:solidFill>
            </a:endParaRPr>
          </a:p>
        </p:txBody>
      </p:sp>
      <p:pic>
        <p:nvPicPr>
          <p:cNvPr id="4" name="Picture 3">
            <a:extLst>
              <a:ext uri="{FF2B5EF4-FFF2-40B4-BE49-F238E27FC236}">
                <a16:creationId xmlns:a16="http://schemas.microsoft.com/office/drawing/2014/main" id="{D3495226-5413-A167-7599-4BA09E4C3AE7}"/>
              </a:ext>
            </a:extLst>
          </p:cNvPr>
          <p:cNvPicPr>
            <a:picLocks noChangeAspect="1"/>
          </p:cNvPicPr>
          <p:nvPr/>
        </p:nvPicPr>
        <p:blipFill>
          <a:blip r:embed="rId2"/>
          <a:stretch>
            <a:fillRect/>
          </a:stretch>
        </p:blipFill>
        <p:spPr>
          <a:xfrm>
            <a:off x="2884382" y="1243782"/>
            <a:ext cx="6656036" cy="5614218"/>
          </a:xfrm>
          <a:prstGeom prst="rect">
            <a:avLst/>
          </a:prstGeom>
        </p:spPr>
      </p:pic>
    </p:spTree>
    <p:extLst>
      <p:ext uri="{BB962C8B-B14F-4D97-AF65-F5344CB8AC3E}">
        <p14:creationId xmlns:p14="http://schemas.microsoft.com/office/powerpoint/2010/main" val="1547000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2E381-8389-A62B-E4FF-1CFAB65F9785}"/>
              </a:ext>
            </a:extLst>
          </p:cNvPr>
          <p:cNvSpPr>
            <a:spLocks noGrp="1"/>
          </p:cNvSpPr>
          <p:nvPr>
            <p:ph type="title"/>
          </p:nvPr>
        </p:nvSpPr>
        <p:spPr/>
        <p:txBody>
          <a:bodyPr/>
          <a:lstStyle/>
          <a:p>
            <a:r>
              <a:rPr lang="en-US" sz="3600" b="1" cap="none" dirty="0">
                <a:solidFill>
                  <a:schemeClr val="bg1"/>
                </a:solidFill>
              </a:rPr>
              <a:t>Business objective</a:t>
            </a:r>
            <a:endParaRPr lang="en-IN" cap="none" dirty="0">
              <a:solidFill>
                <a:schemeClr val="bg1"/>
              </a:solidFill>
            </a:endParaRPr>
          </a:p>
        </p:txBody>
      </p:sp>
      <p:sp>
        <p:nvSpPr>
          <p:cNvPr id="3" name="Content Placeholder 2">
            <a:extLst>
              <a:ext uri="{FF2B5EF4-FFF2-40B4-BE49-F238E27FC236}">
                <a16:creationId xmlns:a16="http://schemas.microsoft.com/office/drawing/2014/main" id="{66B2D1A8-B1BC-0FAD-0CA4-8A8E1349CDE7}"/>
              </a:ext>
            </a:extLst>
          </p:cNvPr>
          <p:cNvSpPr>
            <a:spLocks noGrp="1"/>
          </p:cNvSpPr>
          <p:nvPr>
            <p:ph idx="1"/>
          </p:nvPr>
        </p:nvSpPr>
        <p:spPr/>
        <p:txBody>
          <a:bodyPr/>
          <a:lstStyle/>
          <a:p>
            <a:r>
              <a:rPr lang="en-US" sz="2000" dirty="0">
                <a:solidFill>
                  <a:schemeClr val="dk1"/>
                </a:solidFill>
                <a:latin typeface="Arial"/>
                <a:ea typeface="Arial"/>
                <a:cs typeface="Arial"/>
                <a:sym typeface="Arial"/>
              </a:rPr>
              <a:t>A combined-cycle power plant comprises gas turbines, steam turbines, and heat recovery steam generators. In this type of plant, the electricity is generated by gas and steam turbines combined in one cycle. Then, it is transferred from one turbine to another. We have to model the energy generated as a function of exhaust vacuum and ambient variables and use that model to improve the plant's performance.</a:t>
            </a:r>
            <a:endParaRPr lang="en-US" sz="2000" dirty="0"/>
          </a:p>
          <a:p>
            <a:endParaRPr lang="en-IN" dirty="0"/>
          </a:p>
        </p:txBody>
      </p:sp>
    </p:spTree>
    <p:extLst>
      <p:ext uri="{BB962C8B-B14F-4D97-AF65-F5344CB8AC3E}">
        <p14:creationId xmlns:p14="http://schemas.microsoft.com/office/powerpoint/2010/main" val="4238500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23AC-7A8B-406A-ED49-A605B5688016}"/>
              </a:ext>
            </a:extLst>
          </p:cNvPr>
          <p:cNvSpPr>
            <a:spLocks noGrp="1"/>
          </p:cNvSpPr>
          <p:nvPr>
            <p:ph type="title"/>
          </p:nvPr>
        </p:nvSpPr>
        <p:spPr/>
        <p:txBody>
          <a:bodyPr>
            <a:normAutofit/>
          </a:bodyPr>
          <a:lstStyle/>
          <a:p>
            <a:r>
              <a:rPr lang="en-IN" sz="2000" dirty="0">
                <a:solidFill>
                  <a:schemeClr val="bg1"/>
                </a:solidFill>
                <a:latin typeface="Arial" panose="020B0604020202020204" pitchFamily="34" charset="0"/>
                <a:cs typeface="Arial" panose="020B0604020202020204" pitchFamily="34" charset="0"/>
              </a:rPr>
              <a:t>Challenges Faced</a:t>
            </a:r>
          </a:p>
        </p:txBody>
      </p:sp>
      <p:sp>
        <p:nvSpPr>
          <p:cNvPr id="3" name="Content Placeholder 2">
            <a:extLst>
              <a:ext uri="{FF2B5EF4-FFF2-40B4-BE49-F238E27FC236}">
                <a16:creationId xmlns:a16="http://schemas.microsoft.com/office/drawing/2014/main" id="{B7FAD817-C8FB-E565-170C-139A9078ACE8}"/>
              </a:ext>
            </a:extLst>
          </p:cNvPr>
          <p:cNvSpPr>
            <a:spLocks noGrp="1"/>
          </p:cNvSpPr>
          <p:nvPr>
            <p:ph idx="1"/>
          </p:nvPr>
        </p:nvSpPr>
        <p:spPr/>
        <p:txBody>
          <a:bodyPr>
            <a:normAutofit/>
          </a:bodyPr>
          <a:lstStyle/>
          <a:p>
            <a:r>
              <a:rPr lang="en-IN" sz="2000" dirty="0">
                <a:solidFill>
                  <a:schemeClr val="bg1"/>
                </a:solidFill>
                <a:latin typeface="Arial" panose="020B0604020202020204" pitchFamily="34" charset="0"/>
                <a:cs typeface="Arial" panose="020B0604020202020204" pitchFamily="34" charset="0"/>
              </a:rPr>
              <a:t>Trying to understand about the data of the energy production.</a:t>
            </a:r>
          </a:p>
          <a:p>
            <a:r>
              <a:rPr lang="en-IN" sz="2000" dirty="0">
                <a:solidFill>
                  <a:schemeClr val="bg1"/>
                </a:solidFill>
                <a:latin typeface="Arial" panose="020B0604020202020204" pitchFamily="34" charset="0"/>
                <a:cs typeface="Arial" panose="020B0604020202020204" pitchFamily="34" charset="0"/>
              </a:rPr>
              <a:t>We did the modelbuilding ,it was difficult to find the optimal values for parameters.</a:t>
            </a:r>
          </a:p>
          <a:p>
            <a:r>
              <a:rPr lang="en-IN" sz="2000" dirty="0">
                <a:solidFill>
                  <a:schemeClr val="bg1"/>
                </a:solidFill>
                <a:latin typeface="Arial" panose="020B0604020202020204" pitchFamily="34" charset="0"/>
                <a:cs typeface="Arial" panose="020B0604020202020204" pitchFamily="34" charset="0"/>
              </a:rPr>
              <a:t>We did the deployment , it was difficult to predict .</a:t>
            </a:r>
          </a:p>
        </p:txBody>
      </p:sp>
    </p:spTree>
    <p:extLst>
      <p:ext uri="{BB962C8B-B14F-4D97-AF65-F5344CB8AC3E}">
        <p14:creationId xmlns:p14="http://schemas.microsoft.com/office/powerpoint/2010/main" val="2573303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4D58-1BE0-A90B-CAE8-B7FDB8C560F5}"/>
              </a:ext>
            </a:extLst>
          </p:cNvPr>
          <p:cNvSpPr>
            <a:spLocks noGrp="1"/>
          </p:cNvSpPr>
          <p:nvPr>
            <p:ph type="title"/>
          </p:nvPr>
        </p:nvSpPr>
        <p:spPr>
          <a:xfrm>
            <a:off x="797284" y="2398156"/>
            <a:ext cx="9905998" cy="1478570"/>
          </a:xfrm>
        </p:spPr>
        <p:txBody>
          <a:bodyPr>
            <a:normAutofit/>
          </a:bodyPr>
          <a:lstStyle/>
          <a:p>
            <a:pPr algn="ctr"/>
            <a:r>
              <a:rPr lang="en-IN" sz="5400" dirty="0">
                <a:solidFill>
                  <a:schemeClr val="bg1"/>
                </a:solidFill>
              </a:rPr>
              <a:t>Thank you</a:t>
            </a:r>
          </a:p>
        </p:txBody>
      </p:sp>
    </p:spTree>
    <p:extLst>
      <p:ext uri="{BB962C8B-B14F-4D97-AF65-F5344CB8AC3E}">
        <p14:creationId xmlns:p14="http://schemas.microsoft.com/office/powerpoint/2010/main" val="227719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1EF3F-B65B-FCB9-FABC-D8EAF7898E33}"/>
              </a:ext>
            </a:extLst>
          </p:cNvPr>
          <p:cNvSpPr>
            <a:spLocks noGrp="1"/>
          </p:cNvSpPr>
          <p:nvPr>
            <p:ph type="title"/>
          </p:nvPr>
        </p:nvSpPr>
        <p:spPr/>
        <p:txBody>
          <a:bodyPr>
            <a:normAutofit fontScale="90000"/>
          </a:bodyPr>
          <a:lstStyle/>
          <a:p>
            <a:pPr marL="342900" lvl="0" indent="-251459" rtl="0">
              <a:spcBef>
                <a:spcPts val="0"/>
              </a:spcBef>
              <a:spcAft>
                <a:spcPts val="0"/>
              </a:spcAft>
            </a:pPr>
            <a:br>
              <a:rPr lang="en-US" b="1" dirty="0">
                <a:solidFill>
                  <a:schemeClr val="dk1"/>
                </a:solidFill>
                <a:latin typeface="Arial"/>
                <a:ea typeface="Arial"/>
                <a:cs typeface="Arial"/>
                <a:sym typeface="Arial"/>
              </a:rPr>
            </a:br>
            <a:r>
              <a:rPr lang="en-US" b="1" cap="none" dirty="0">
                <a:solidFill>
                  <a:schemeClr val="dk1"/>
                </a:solidFill>
                <a:latin typeface="Arial"/>
                <a:ea typeface="Arial"/>
                <a:cs typeface="Arial"/>
                <a:sym typeface="Arial"/>
              </a:rPr>
              <a:t>The variables are the following:</a:t>
            </a:r>
            <a:br>
              <a:rPr lang="en-US" dirty="0"/>
            </a:br>
            <a:endParaRPr lang="en-IN" dirty="0"/>
          </a:p>
        </p:txBody>
      </p:sp>
      <p:sp>
        <p:nvSpPr>
          <p:cNvPr id="3" name="Content Placeholder 2">
            <a:extLst>
              <a:ext uri="{FF2B5EF4-FFF2-40B4-BE49-F238E27FC236}">
                <a16:creationId xmlns:a16="http://schemas.microsoft.com/office/drawing/2014/main" id="{67C33E96-2895-4F1F-AC1E-9C48FD5F0299}"/>
              </a:ext>
            </a:extLst>
          </p:cNvPr>
          <p:cNvSpPr>
            <a:spLocks noGrp="1"/>
          </p:cNvSpPr>
          <p:nvPr>
            <p:ph idx="1"/>
          </p:nvPr>
        </p:nvSpPr>
        <p:spPr/>
        <p:txBody>
          <a:bodyPr>
            <a:normAutofit fontScale="62500" lnSpcReduction="20000"/>
          </a:bodyPr>
          <a:lstStyle/>
          <a:p>
            <a:pPr marL="342900" lvl="0" indent="-342900" algn="l" rtl="0">
              <a:spcBef>
                <a:spcPts val="1000"/>
              </a:spcBef>
              <a:spcAft>
                <a:spcPts val="0"/>
              </a:spcAft>
              <a:buSzPts val="1440"/>
              <a:buFont typeface="Noto Sans Symbols"/>
              <a:buChar char="❖"/>
            </a:pPr>
            <a:r>
              <a:rPr lang="en-US" b="1" dirty="0">
                <a:solidFill>
                  <a:schemeClr val="dk1"/>
                </a:solidFill>
                <a:latin typeface="Arial"/>
                <a:ea typeface="Arial"/>
                <a:cs typeface="Arial"/>
                <a:sym typeface="Arial"/>
              </a:rPr>
              <a:t>Temperature, in degrees Celsius.</a:t>
            </a:r>
            <a:endParaRPr lang="en-US" dirty="0">
              <a:solidFill>
                <a:schemeClr val="dk1"/>
              </a:solidFill>
              <a:latin typeface="Arial"/>
              <a:ea typeface="Arial"/>
              <a:cs typeface="Arial"/>
              <a:sym typeface="Arial"/>
            </a:endParaRPr>
          </a:p>
          <a:p>
            <a:pPr marL="342900" lvl="0" indent="-342900" algn="l" rtl="0">
              <a:spcBef>
                <a:spcPts val="1000"/>
              </a:spcBef>
              <a:spcAft>
                <a:spcPts val="0"/>
              </a:spcAft>
              <a:buSzPts val="1440"/>
              <a:buFont typeface="Noto Sans Symbols"/>
              <a:buChar char="❖"/>
            </a:pPr>
            <a:r>
              <a:rPr lang="en-US" b="1" dirty="0">
                <a:solidFill>
                  <a:schemeClr val="dk1"/>
                </a:solidFill>
                <a:latin typeface="Arial"/>
                <a:ea typeface="Arial"/>
                <a:cs typeface="Arial"/>
                <a:sym typeface="Arial"/>
              </a:rPr>
              <a:t>Exhaust vacuum, in cm Hg. ( 76 cm Hg means at normal temp (25 C) and pressure , the height of the mercury column supported by the atmospheric pressure at the place is 76 cm )</a:t>
            </a:r>
            <a:endParaRPr lang="en-US" dirty="0"/>
          </a:p>
          <a:p>
            <a:pPr marL="342900" lvl="0" indent="-342900" algn="l" rtl="0">
              <a:spcBef>
                <a:spcPts val="1000"/>
              </a:spcBef>
              <a:spcAft>
                <a:spcPts val="0"/>
              </a:spcAft>
              <a:buSzPts val="1440"/>
              <a:buFont typeface="Noto Sans Symbols"/>
              <a:buChar char="❖"/>
            </a:pPr>
            <a:r>
              <a:rPr lang="en-US" b="1" dirty="0">
                <a:solidFill>
                  <a:schemeClr val="dk1"/>
                </a:solidFill>
                <a:latin typeface="Arial"/>
                <a:ea typeface="Arial"/>
                <a:cs typeface="Arial"/>
                <a:sym typeface="Arial"/>
              </a:rPr>
              <a:t>Ambient pressure, in millibar. ( The ambient pressure on an object is the pressure of the surrounding medium in contact with the object. )</a:t>
            </a:r>
            <a:endParaRPr lang="en-US" dirty="0"/>
          </a:p>
          <a:p>
            <a:pPr marL="342900" lvl="0" indent="-342900" algn="l" rtl="0">
              <a:spcBef>
                <a:spcPts val="1000"/>
              </a:spcBef>
              <a:spcAft>
                <a:spcPts val="0"/>
              </a:spcAft>
              <a:buSzPts val="1440"/>
              <a:buNone/>
            </a:pPr>
            <a:r>
              <a:rPr lang="en-US" b="1" dirty="0">
                <a:solidFill>
                  <a:schemeClr val="dk1"/>
                </a:solidFill>
                <a:latin typeface="Arial"/>
                <a:ea typeface="Arial"/>
                <a:cs typeface="Arial"/>
                <a:sym typeface="Arial"/>
              </a:rPr>
              <a:t>      In this dataset it ranges from 900-1050 millibar.</a:t>
            </a:r>
            <a:endParaRPr lang="en-US" dirty="0">
              <a:solidFill>
                <a:schemeClr val="dk1"/>
              </a:solidFill>
              <a:latin typeface="Arial"/>
              <a:ea typeface="Arial"/>
              <a:cs typeface="Arial"/>
              <a:sym typeface="Arial"/>
            </a:endParaRPr>
          </a:p>
          <a:p>
            <a:pPr marL="342900" lvl="0" indent="-342900" algn="l" rtl="0">
              <a:spcBef>
                <a:spcPts val="1000"/>
              </a:spcBef>
              <a:spcAft>
                <a:spcPts val="0"/>
              </a:spcAft>
              <a:buSzPts val="1440"/>
              <a:buFont typeface="Noto Sans Symbols"/>
              <a:buChar char="❖"/>
            </a:pPr>
            <a:r>
              <a:rPr lang="en-US" b="1" dirty="0">
                <a:solidFill>
                  <a:schemeClr val="dk1"/>
                </a:solidFill>
                <a:latin typeface="Arial"/>
                <a:ea typeface="Arial"/>
                <a:cs typeface="Arial"/>
                <a:sym typeface="Arial"/>
              </a:rPr>
              <a:t>Relative humidity, in percentage. ( It refers to the moisture content of the atmosphere expressed as a percentage of the amount of the moisture that can be retained by the atmosphere at a given temperature and pressure without condensation. )</a:t>
            </a:r>
            <a:endParaRPr lang="en-US" dirty="0">
              <a:solidFill>
                <a:schemeClr val="dk1"/>
              </a:solidFill>
              <a:latin typeface="Arial"/>
              <a:ea typeface="Arial"/>
              <a:cs typeface="Arial"/>
              <a:sym typeface="Arial"/>
            </a:endParaRPr>
          </a:p>
          <a:p>
            <a:pPr marL="342900" lvl="0" indent="-342900" algn="l" rtl="0">
              <a:spcBef>
                <a:spcPts val="1000"/>
              </a:spcBef>
              <a:spcAft>
                <a:spcPts val="0"/>
              </a:spcAft>
              <a:buSzPts val="1440"/>
              <a:buFont typeface="Noto Sans Symbols"/>
              <a:buChar char="❖"/>
            </a:pPr>
            <a:r>
              <a:rPr lang="en-US" b="1" dirty="0">
                <a:solidFill>
                  <a:schemeClr val="dk1"/>
                </a:solidFill>
                <a:latin typeface="Arial"/>
                <a:ea typeface="Arial"/>
                <a:cs typeface="Arial"/>
                <a:sym typeface="Arial"/>
              </a:rPr>
              <a:t>Energy production, in MW, net hourly electrical energy output.</a:t>
            </a:r>
            <a:endParaRPr lang="en-US" dirty="0">
              <a:solidFill>
                <a:schemeClr val="dk1"/>
              </a:solidFill>
              <a:latin typeface="Arial"/>
              <a:ea typeface="Arial"/>
              <a:cs typeface="Arial"/>
              <a:sym typeface="Arial"/>
            </a:endParaRPr>
          </a:p>
          <a:p>
            <a:endParaRPr lang="en-IN" dirty="0"/>
          </a:p>
        </p:txBody>
      </p:sp>
    </p:spTree>
    <p:extLst>
      <p:ext uri="{BB962C8B-B14F-4D97-AF65-F5344CB8AC3E}">
        <p14:creationId xmlns:p14="http://schemas.microsoft.com/office/powerpoint/2010/main" val="1800765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0366-2808-42E7-D88B-BAF7D9BCD894}"/>
              </a:ext>
            </a:extLst>
          </p:cNvPr>
          <p:cNvSpPr>
            <a:spLocks noGrp="1"/>
          </p:cNvSpPr>
          <p:nvPr>
            <p:ph type="title"/>
          </p:nvPr>
        </p:nvSpPr>
        <p:spPr>
          <a:xfrm>
            <a:off x="1141413" y="452284"/>
            <a:ext cx="9905998" cy="462116"/>
          </a:xfrm>
        </p:spPr>
        <p:txBody>
          <a:bodyPr>
            <a:normAutofit fontScale="90000"/>
          </a:bodyPr>
          <a:lstStyle/>
          <a:p>
            <a:endParaRPr lang="en-IN" dirty="0">
              <a:solidFill>
                <a:schemeClr val="bg1"/>
              </a:solidFill>
            </a:endParaRPr>
          </a:p>
        </p:txBody>
      </p:sp>
      <p:sp>
        <p:nvSpPr>
          <p:cNvPr id="3" name="Content Placeholder 2">
            <a:extLst>
              <a:ext uri="{FF2B5EF4-FFF2-40B4-BE49-F238E27FC236}">
                <a16:creationId xmlns:a16="http://schemas.microsoft.com/office/drawing/2014/main" id="{1FB77407-9107-114C-A2B0-09AE6F4ABF27}"/>
              </a:ext>
            </a:extLst>
          </p:cNvPr>
          <p:cNvSpPr>
            <a:spLocks noGrp="1"/>
          </p:cNvSpPr>
          <p:nvPr>
            <p:ph idx="1"/>
          </p:nvPr>
        </p:nvSpPr>
        <p:spPr>
          <a:xfrm>
            <a:off x="1141412" y="1278194"/>
            <a:ext cx="9905999" cy="4896464"/>
          </a:xfrm>
        </p:spPr>
        <p:txBody>
          <a:bodyPr/>
          <a:lstStyle/>
          <a:p>
            <a:pPr marL="0" indent="0">
              <a:buNone/>
            </a:pPr>
            <a:r>
              <a:rPr lang="en-IN" dirty="0">
                <a:solidFill>
                  <a:schemeClr val="bg1"/>
                </a:solidFill>
              </a:rPr>
              <a:t>Data set</a:t>
            </a:r>
          </a:p>
          <a:p>
            <a:pPr marL="0" indent="0">
              <a:buNone/>
            </a:pPr>
            <a:endParaRPr lang="en-IN" dirty="0">
              <a:solidFill>
                <a:schemeClr val="bg1"/>
              </a:solidFill>
            </a:endParaRPr>
          </a:p>
        </p:txBody>
      </p:sp>
      <p:pic>
        <p:nvPicPr>
          <p:cNvPr id="4" name="Google Shape;266;p4">
            <a:extLst>
              <a:ext uri="{FF2B5EF4-FFF2-40B4-BE49-F238E27FC236}">
                <a16:creationId xmlns:a16="http://schemas.microsoft.com/office/drawing/2014/main" id="{5DC198B7-1ADB-7007-72B3-C30F2115C597}"/>
              </a:ext>
            </a:extLst>
          </p:cNvPr>
          <p:cNvPicPr preferRelativeResize="0"/>
          <p:nvPr/>
        </p:nvPicPr>
        <p:blipFill rotWithShape="1">
          <a:blip r:embed="rId2">
            <a:alphaModFix/>
          </a:blip>
          <a:srcRect/>
          <a:stretch/>
        </p:blipFill>
        <p:spPr>
          <a:xfrm>
            <a:off x="2346065" y="2084438"/>
            <a:ext cx="6847096" cy="4201333"/>
          </a:xfrm>
          <a:prstGeom prst="rect">
            <a:avLst/>
          </a:prstGeom>
          <a:noFill/>
          <a:ln>
            <a:noFill/>
          </a:ln>
        </p:spPr>
      </p:pic>
    </p:spTree>
    <p:extLst>
      <p:ext uri="{BB962C8B-B14F-4D97-AF65-F5344CB8AC3E}">
        <p14:creationId xmlns:p14="http://schemas.microsoft.com/office/powerpoint/2010/main" val="3336075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E50E-E634-9D82-9ECF-59E50954E4A0}"/>
              </a:ext>
            </a:extLst>
          </p:cNvPr>
          <p:cNvSpPr>
            <a:spLocks noGrp="1"/>
          </p:cNvSpPr>
          <p:nvPr>
            <p:ph type="title"/>
          </p:nvPr>
        </p:nvSpPr>
        <p:spPr>
          <a:xfrm>
            <a:off x="1141413" y="698090"/>
            <a:ext cx="9905998" cy="1022555"/>
          </a:xfrm>
        </p:spPr>
        <p:txBody>
          <a:bodyPr/>
          <a:lstStyle/>
          <a:p>
            <a:r>
              <a:rPr lang="en-US" sz="3600" b="1" cap="none" dirty="0">
                <a:solidFill>
                  <a:schemeClr val="bg1"/>
                </a:solidFill>
              </a:rPr>
              <a:t>From EDA</a:t>
            </a:r>
            <a:endParaRPr lang="en-IN" cap="none" dirty="0">
              <a:solidFill>
                <a:schemeClr val="bg1"/>
              </a:solidFill>
            </a:endParaRPr>
          </a:p>
        </p:txBody>
      </p:sp>
      <p:sp>
        <p:nvSpPr>
          <p:cNvPr id="3" name="Content Placeholder 2">
            <a:extLst>
              <a:ext uri="{FF2B5EF4-FFF2-40B4-BE49-F238E27FC236}">
                <a16:creationId xmlns:a16="http://schemas.microsoft.com/office/drawing/2014/main" id="{9B4A7822-6D46-4BD0-C19E-B4C17FFB2C10}"/>
              </a:ext>
            </a:extLst>
          </p:cNvPr>
          <p:cNvSpPr>
            <a:spLocks noGrp="1"/>
          </p:cNvSpPr>
          <p:nvPr>
            <p:ph idx="1"/>
          </p:nvPr>
        </p:nvSpPr>
        <p:spPr/>
        <p:txBody>
          <a:bodyPr>
            <a:normAutofit fontScale="85000" lnSpcReduction="10000"/>
          </a:bodyPr>
          <a:lstStyle/>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The given dataset has no null values.</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The data types are floating point data types.</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We have found 41 duplicate values on the dataset and we have removed them.</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We found outliners in ambient pressure and R_Humidity which have been removed.</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From the dataset we have found that Energy production is a dependent variable.</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Independent variables are Temperature, Relative Humidity, Ambient pressure, Exhaust vacuum.</a:t>
            </a:r>
            <a:endParaRPr lang="en-US" dirty="0"/>
          </a:p>
          <a:p>
            <a:pPr>
              <a:buFont typeface="Wingdings" panose="05000000000000000000" pitchFamily="2" charset="2"/>
              <a:buChar char="§"/>
            </a:pPr>
            <a:endParaRPr lang="en-IN" dirty="0"/>
          </a:p>
        </p:txBody>
      </p:sp>
    </p:spTree>
    <p:extLst>
      <p:ext uri="{BB962C8B-B14F-4D97-AF65-F5344CB8AC3E}">
        <p14:creationId xmlns:p14="http://schemas.microsoft.com/office/powerpoint/2010/main" val="2953008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B79E-0427-F469-FA72-51459408A272}"/>
              </a:ext>
            </a:extLst>
          </p:cNvPr>
          <p:cNvSpPr>
            <a:spLocks noGrp="1"/>
          </p:cNvSpPr>
          <p:nvPr>
            <p:ph type="title"/>
          </p:nvPr>
        </p:nvSpPr>
        <p:spPr>
          <a:xfrm>
            <a:off x="1141413" y="618518"/>
            <a:ext cx="9905998" cy="1249611"/>
          </a:xfrm>
        </p:spPr>
        <p:txBody>
          <a:bodyPr/>
          <a:lstStyle/>
          <a:p>
            <a:r>
              <a:rPr lang="en-US" sz="3600" b="1" cap="none" dirty="0">
                <a:solidFill>
                  <a:schemeClr val="bg1"/>
                </a:solidFill>
              </a:rPr>
              <a:t>Skewness and correlation</a:t>
            </a:r>
            <a:endParaRPr lang="en-IN" cap="none" dirty="0">
              <a:solidFill>
                <a:schemeClr val="bg1"/>
              </a:solidFill>
            </a:endParaRPr>
          </a:p>
        </p:txBody>
      </p:sp>
      <p:sp>
        <p:nvSpPr>
          <p:cNvPr id="3" name="Content Placeholder 2">
            <a:extLst>
              <a:ext uri="{FF2B5EF4-FFF2-40B4-BE49-F238E27FC236}">
                <a16:creationId xmlns:a16="http://schemas.microsoft.com/office/drawing/2014/main" id="{3094C757-5F8D-A699-8BC7-37CFFB79D713}"/>
              </a:ext>
            </a:extLst>
          </p:cNvPr>
          <p:cNvSpPr>
            <a:spLocks noGrp="1"/>
          </p:cNvSpPr>
          <p:nvPr>
            <p:ph idx="1"/>
          </p:nvPr>
        </p:nvSpPr>
        <p:spPr/>
        <p:txBody>
          <a:bodyPr>
            <a:normAutofit fontScale="92500" lnSpcReduction="20000"/>
          </a:bodyPr>
          <a:lstStyle/>
          <a:p>
            <a:pPr marL="342900" lvl="0" indent="-342900" algn="l" rtl="0">
              <a:spcBef>
                <a:spcPts val="0"/>
              </a:spcBef>
              <a:spcAft>
                <a:spcPts val="0"/>
              </a:spcAft>
              <a:buSzPts val="1440"/>
              <a:buFont typeface="Noto Sans Symbols"/>
              <a:buChar char="❖"/>
            </a:pPr>
            <a:r>
              <a:rPr lang="en-US" dirty="0">
                <a:solidFill>
                  <a:schemeClr val="dk1"/>
                </a:solidFill>
                <a:latin typeface="Arial"/>
                <a:ea typeface="Arial"/>
                <a:cs typeface="Arial"/>
                <a:sym typeface="Arial"/>
              </a:rPr>
              <a:t>Independent variables, Temperature and Relative humidity are negatively skewed or left skewed.</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Where as Exhaust vacuum and Ambient pressure are positively skewed or right skewed.</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Dependent variable Energy production is positively skewed or right skewed.</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Temperature and Exhaust vacuum are highly correlated.</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We have normalize the data, we put the normalized independent variables in x variable and dependent normalized variable in y variable.</a:t>
            </a:r>
            <a:endParaRPr lang="en-US" dirty="0"/>
          </a:p>
          <a:p>
            <a:endParaRPr lang="en-IN" dirty="0"/>
          </a:p>
        </p:txBody>
      </p:sp>
    </p:spTree>
    <p:extLst>
      <p:ext uri="{BB962C8B-B14F-4D97-AF65-F5344CB8AC3E}">
        <p14:creationId xmlns:p14="http://schemas.microsoft.com/office/powerpoint/2010/main" val="287019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0B01D-2B78-7719-995E-3AD938A9E3D6}"/>
              </a:ext>
            </a:extLst>
          </p:cNvPr>
          <p:cNvSpPr>
            <a:spLocks noGrp="1"/>
          </p:cNvSpPr>
          <p:nvPr>
            <p:ph type="title"/>
          </p:nvPr>
        </p:nvSpPr>
        <p:spPr>
          <a:xfrm>
            <a:off x="1141413" y="618518"/>
            <a:ext cx="9905998" cy="748166"/>
          </a:xfrm>
        </p:spPr>
        <p:txBody>
          <a:bodyPr>
            <a:normAutofit fontScale="90000"/>
          </a:bodyPr>
          <a:lstStyle/>
          <a:p>
            <a:r>
              <a:rPr lang="en-US" sz="3600" b="1" cap="none" dirty="0">
                <a:solidFill>
                  <a:schemeClr val="dk1"/>
                </a:solidFill>
                <a:latin typeface="Century Gothic"/>
                <a:ea typeface="Century Gothic"/>
                <a:cs typeface="Century Gothic"/>
                <a:sym typeface="Century Gothic"/>
              </a:rPr>
              <a:t>Visualization : histplot</a:t>
            </a:r>
            <a:br>
              <a:rPr lang="en-US" dirty="0"/>
            </a:br>
            <a:endParaRPr lang="en-IN" dirty="0"/>
          </a:p>
        </p:txBody>
      </p:sp>
      <p:pic>
        <p:nvPicPr>
          <p:cNvPr id="4" name="Google Shape;284;p7">
            <a:extLst>
              <a:ext uri="{FF2B5EF4-FFF2-40B4-BE49-F238E27FC236}">
                <a16:creationId xmlns:a16="http://schemas.microsoft.com/office/drawing/2014/main" id="{1C92594D-F73A-048B-44B6-E3458D926DB3}"/>
              </a:ext>
            </a:extLst>
          </p:cNvPr>
          <p:cNvPicPr preferRelativeResize="0">
            <a:picLocks noGrp="1"/>
          </p:cNvPicPr>
          <p:nvPr>
            <p:ph idx="1"/>
          </p:nvPr>
        </p:nvPicPr>
        <p:blipFill rotWithShape="1">
          <a:blip r:embed="rId2">
            <a:alphaModFix/>
          </a:blip>
          <a:srcRect l="2265" t="11068" r="11257" b="52865"/>
          <a:stretch/>
        </p:blipFill>
        <p:spPr>
          <a:xfrm>
            <a:off x="521108" y="1571875"/>
            <a:ext cx="3677265" cy="23204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Google Shape;285;p7">
            <a:extLst>
              <a:ext uri="{FF2B5EF4-FFF2-40B4-BE49-F238E27FC236}">
                <a16:creationId xmlns:a16="http://schemas.microsoft.com/office/drawing/2014/main" id="{B21672EE-69A7-6EB8-99B5-D89E9725D9DC}"/>
              </a:ext>
            </a:extLst>
          </p:cNvPr>
          <p:cNvPicPr preferRelativeResize="0"/>
          <p:nvPr/>
        </p:nvPicPr>
        <p:blipFill rotWithShape="1">
          <a:blip r:embed="rId3">
            <a:alphaModFix/>
          </a:blip>
          <a:srcRect t="61676" r="11100" b="-447"/>
          <a:stretch/>
        </p:blipFill>
        <p:spPr>
          <a:xfrm>
            <a:off x="4513005" y="1543663"/>
            <a:ext cx="3534165" cy="23204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Google Shape;286;p7">
            <a:extLst>
              <a:ext uri="{FF2B5EF4-FFF2-40B4-BE49-F238E27FC236}">
                <a16:creationId xmlns:a16="http://schemas.microsoft.com/office/drawing/2014/main" id="{8DC83014-FF5B-C2DB-3A4C-20BAAC702FA2}"/>
              </a:ext>
            </a:extLst>
          </p:cNvPr>
          <p:cNvPicPr preferRelativeResize="0"/>
          <p:nvPr/>
        </p:nvPicPr>
        <p:blipFill rotWithShape="1">
          <a:blip r:embed="rId4">
            <a:alphaModFix/>
          </a:blip>
          <a:srcRect t="10148" r="7763" b="52009"/>
          <a:stretch/>
        </p:blipFill>
        <p:spPr>
          <a:xfrm>
            <a:off x="8361802" y="1543663"/>
            <a:ext cx="3677268" cy="22417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Google Shape;287;p7">
            <a:extLst>
              <a:ext uri="{FF2B5EF4-FFF2-40B4-BE49-F238E27FC236}">
                <a16:creationId xmlns:a16="http://schemas.microsoft.com/office/drawing/2014/main" id="{72F8107F-5032-5E56-EBC6-68680B70BB67}"/>
              </a:ext>
            </a:extLst>
          </p:cNvPr>
          <p:cNvPicPr preferRelativeResize="0"/>
          <p:nvPr/>
        </p:nvPicPr>
        <p:blipFill rotWithShape="1">
          <a:blip r:embed="rId5">
            <a:alphaModFix/>
          </a:blip>
          <a:srcRect t="15112" b="49400"/>
          <a:stretch/>
        </p:blipFill>
        <p:spPr>
          <a:xfrm>
            <a:off x="521108" y="4097479"/>
            <a:ext cx="3677265" cy="24337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Google Shape;288;p7">
            <a:extLst>
              <a:ext uri="{FF2B5EF4-FFF2-40B4-BE49-F238E27FC236}">
                <a16:creationId xmlns:a16="http://schemas.microsoft.com/office/drawing/2014/main" id="{3BE0611C-0595-51CB-7135-34C0E22F188E}"/>
              </a:ext>
            </a:extLst>
          </p:cNvPr>
          <p:cNvPicPr preferRelativeResize="0"/>
          <p:nvPr/>
        </p:nvPicPr>
        <p:blipFill rotWithShape="1">
          <a:blip r:embed="rId5">
            <a:alphaModFix/>
          </a:blip>
          <a:srcRect t="62768" r="8864" b="1744"/>
          <a:stretch/>
        </p:blipFill>
        <p:spPr>
          <a:xfrm>
            <a:off x="4513005" y="4097479"/>
            <a:ext cx="3534165" cy="24337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0028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BBEA-227D-5E97-2D11-2CC1D68917F8}"/>
              </a:ext>
            </a:extLst>
          </p:cNvPr>
          <p:cNvSpPr>
            <a:spLocks noGrp="1"/>
          </p:cNvSpPr>
          <p:nvPr>
            <p:ph type="title"/>
          </p:nvPr>
        </p:nvSpPr>
        <p:spPr>
          <a:xfrm>
            <a:off x="1141413" y="560440"/>
            <a:ext cx="9905998" cy="1002889"/>
          </a:xfrm>
        </p:spPr>
        <p:txBody>
          <a:bodyPr>
            <a:normAutofit/>
          </a:bodyPr>
          <a:lstStyle/>
          <a:p>
            <a:r>
              <a:rPr lang="en-US" sz="3600" b="1" cap="none" dirty="0">
                <a:solidFill>
                  <a:schemeClr val="dk1"/>
                </a:solidFill>
                <a:latin typeface="Century Gothic"/>
                <a:ea typeface="Century Gothic"/>
                <a:cs typeface="Century Gothic"/>
                <a:sym typeface="Century Gothic"/>
              </a:rPr>
              <a:t>Boxplot</a:t>
            </a:r>
            <a:endParaRPr lang="en-IN" cap="none" dirty="0"/>
          </a:p>
        </p:txBody>
      </p:sp>
      <p:pic>
        <p:nvPicPr>
          <p:cNvPr id="4" name="Google Shape;294;p8">
            <a:extLst>
              <a:ext uri="{FF2B5EF4-FFF2-40B4-BE49-F238E27FC236}">
                <a16:creationId xmlns:a16="http://schemas.microsoft.com/office/drawing/2014/main" id="{BEE5CA2B-57DC-3B98-CC6A-D6E31CAA6A2D}"/>
              </a:ext>
            </a:extLst>
          </p:cNvPr>
          <p:cNvPicPr preferRelativeResize="0">
            <a:picLocks noGrp="1"/>
          </p:cNvPicPr>
          <p:nvPr>
            <p:ph idx="1"/>
          </p:nvPr>
        </p:nvPicPr>
        <p:blipFill rotWithShape="1">
          <a:blip r:embed="rId2">
            <a:alphaModFix/>
          </a:blip>
          <a:srcRect l="7688" t="3282" r="22038" b="55350"/>
          <a:stretch/>
        </p:blipFill>
        <p:spPr>
          <a:xfrm>
            <a:off x="409843" y="1563330"/>
            <a:ext cx="3725555" cy="2320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Google Shape;295;p8">
            <a:extLst>
              <a:ext uri="{FF2B5EF4-FFF2-40B4-BE49-F238E27FC236}">
                <a16:creationId xmlns:a16="http://schemas.microsoft.com/office/drawing/2014/main" id="{343AF9D3-E9A7-9DE5-D9B0-6C309FE24D05}"/>
              </a:ext>
            </a:extLst>
          </p:cNvPr>
          <p:cNvPicPr preferRelativeResize="0"/>
          <p:nvPr/>
        </p:nvPicPr>
        <p:blipFill rotWithShape="1">
          <a:blip r:embed="rId2">
            <a:alphaModFix/>
          </a:blip>
          <a:srcRect l="8983" t="54016" r="21298" b="5572"/>
          <a:stretch/>
        </p:blipFill>
        <p:spPr>
          <a:xfrm>
            <a:off x="4527588" y="1563329"/>
            <a:ext cx="3530992" cy="23204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Google Shape;296;p8">
            <a:extLst>
              <a:ext uri="{FF2B5EF4-FFF2-40B4-BE49-F238E27FC236}">
                <a16:creationId xmlns:a16="http://schemas.microsoft.com/office/drawing/2014/main" id="{0C9B87F8-402A-108F-A03C-712947B810F7}"/>
              </a:ext>
            </a:extLst>
          </p:cNvPr>
          <p:cNvPicPr preferRelativeResize="0"/>
          <p:nvPr/>
        </p:nvPicPr>
        <p:blipFill rotWithShape="1">
          <a:blip r:embed="rId3">
            <a:alphaModFix/>
          </a:blip>
          <a:srcRect l="11832" t="5674" r="20445" b="53915"/>
          <a:stretch/>
        </p:blipFill>
        <p:spPr>
          <a:xfrm>
            <a:off x="8286713" y="1563329"/>
            <a:ext cx="3530993" cy="23204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Google Shape;297;p8">
            <a:extLst>
              <a:ext uri="{FF2B5EF4-FFF2-40B4-BE49-F238E27FC236}">
                <a16:creationId xmlns:a16="http://schemas.microsoft.com/office/drawing/2014/main" id="{A1FDF718-7D82-6435-6AA4-9459C1F15013}"/>
              </a:ext>
            </a:extLst>
          </p:cNvPr>
          <p:cNvPicPr preferRelativeResize="0"/>
          <p:nvPr/>
        </p:nvPicPr>
        <p:blipFill rotWithShape="1">
          <a:blip r:embed="rId3">
            <a:alphaModFix/>
          </a:blip>
          <a:srcRect l="11410" t="57197" r="20867" b="1846"/>
          <a:stretch/>
        </p:blipFill>
        <p:spPr>
          <a:xfrm>
            <a:off x="374635" y="4049152"/>
            <a:ext cx="3760763" cy="24303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oogle Shape;298;p8">
            <a:extLst>
              <a:ext uri="{FF2B5EF4-FFF2-40B4-BE49-F238E27FC236}">
                <a16:creationId xmlns:a16="http://schemas.microsoft.com/office/drawing/2014/main" id="{4CC253DA-20C7-0407-7377-98AF19ECF3EF}"/>
              </a:ext>
            </a:extLst>
          </p:cNvPr>
          <p:cNvPicPr preferRelativeResize="0"/>
          <p:nvPr/>
        </p:nvPicPr>
        <p:blipFill rotWithShape="1">
          <a:blip r:embed="rId4">
            <a:alphaModFix/>
          </a:blip>
          <a:srcRect l="11618" t="9368" r="21903" b="55965"/>
          <a:stretch/>
        </p:blipFill>
        <p:spPr>
          <a:xfrm>
            <a:off x="4527588" y="4029486"/>
            <a:ext cx="3530992" cy="24499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Google Shape;299;p8">
            <a:extLst>
              <a:ext uri="{FF2B5EF4-FFF2-40B4-BE49-F238E27FC236}">
                <a16:creationId xmlns:a16="http://schemas.microsoft.com/office/drawing/2014/main" id="{79212E6D-32FB-3C0B-86CC-7050A10D1D39}"/>
              </a:ext>
            </a:extLst>
          </p:cNvPr>
          <p:cNvPicPr preferRelativeResize="0"/>
          <p:nvPr/>
        </p:nvPicPr>
        <p:blipFill rotWithShape="1">
          <a:blip r:embed="rId4">
            <a:alphaModFix/>
          </a:blip>
          <a:srcRect l="9997" t="62838" r="13618" b="2769"/>
          <a:stretch/>
        </p:blipFill>
        <p:spPr>
          <a:xfrm>
            <a:off x="8286714" y="4084963"/>
            <a:ext cx="3530652" cy="23586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268656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268</TotalTime>
  <Words>1903</Words>
  <Application>Microsoft Office PowerPoint</Application>
  <PresentationFormat>Widescreen</PresentationFormat>
  <Paragraphs>239</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Century Gothic</vt:lpstr>
      <vt:lpstr>Courier New</vt:lpstr>
      <vt:lpstr>Noto Sans Symbols</vt:lpstr>
      <vt:lpstr>Roboto</vt:lpstr>
      <vt:lpstr>Söhne</vt:lpstr>
      <vt:lpstr>Tw Cen MT</vt:lpstr>
      <vt:lpstr>Wingdings</vt:lpstr>
      <vt:lpstr>Circuit</vt:lpstr>
      <vt:lpstr>PREDICTION OF ENERGY PRODUCTION FOR COMBINED CYCLE POWER PLANT</vt:lpstr>
      <vt:lpstr>Architecture</vt:lpstr>
      <vt:lpstr>Business objective</vt:lpstr>
      <vt:lpstr> The variables are the following: </vt:lpstr>
      <vt:lpstr>PowerPoint Presentation</vt:lpstr>
      <vt:lpstr>From EDA</vt:lpstr>
      <vt:lpstr>Skewness and correlation</vt:lpstr>
      <vt:lpstr>Visualization : histplot </vt:lpstr>
      <vt:lpstr>Boxplot</vt:lpstr>
      <vt:lpstr>      Heatmap </vt:lpstr>
      <vt:lpstr>Correlation among the variables:</vt:lpstr>
      <vt:lpstr> Normal distribution </vt:lpstr>
      <vt:lpstr>Normalization:</vt:lpstr>
      <vt:lpstr>Feature engineering</vt:lpstr>
      <vt:lpstr>Model building</vt:lpstr>
      <vt:lpstr>Linear regression </vt:lpstr>
      <vt:lpstr>Decision tree regressor </vt:lpstr>
      <vt:lpstr>Random forest  </vt:lpstr>
      <vt:lpstr>Gradient boosting  </vt:lpstr>
      <vt:lpstr>Support vector regressor </vt:lpstr>
      <vt:lpstr>Xgboost </vt:lpstr>
      <vt:lpstr>Ridge regressor </vt:lpstr>
      <vt:lpstr>Lasso regression </vt:lpstr>
      <vt:lpstr>KNN regressor </vt:lpstr>
      <vt:lpstr>ADABOOST regression </vt:lpstr>
      <vt:lpstr>Model evaluation</vt:lpstr>
      <vt:lpstr>Performance metrics </vt:lpstr>
      <vt:lpstr>Since RMSE of Randomforest regressor that is, 3.51 and r-squared error is 95.41 so, we will finalise Randomforest_regressor.</vt:lpstr>
      <vt:lpstr>Deployment of Model</vt:lpstr>
      <vt:lpstr>Challenges Faced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ENERGY PRODUCTION FOR COMBINED CYCLE POWER PLANT</dc:title>
  <dc:creator>channuzille14@gmail.com</dc:creator>
  <cp:lastModifiedBy>Tanmay Ighe</cp:lastModifiedBy>
  <cp:revision>7</cp:revision>
  <dcterms:created xsi:type="dcterms:W3CDTF">2023-09-20T08:45:53Z</dcterms:created>
  <dcterms:modified xsi:type="dcterms:W3CDTF">2023-09-22T15:03:41Z</dcterms:modified>
</cp:coreProperties>
</file>